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modernComment_101_C7736580.xml" ContentType="application/vnd.ms-powerpoint.comments+xml"/>
  <Override PartName="/ppt/comments/modernComment_103_14786F58.xml" ContentType="application/vnd.ms-powerpoint.comments+xml"/>
  <Override PartName="/ppt/comments/modernComment_105_CF3D787A.xml" ContentType="application/vnd.ms-powerpoint.comments+xml"/>
  <Override PartName="/ppt/comments/modernComment_104_8F939E3F.xml" ContentType="application/vnd.ms-powerpoint.comments+xml"/>
  <Override PartName="/ppt/comments/modernComment_107_D3DEF1D6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2" r:id="rId24"/>
    <p:sldId id="281" r:id="rId25"/>
    <p:sldId id="284" r:id="rId26"/>
    <p:sldId id="285" r:id="rId27"/>
    <p:sldId id="283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32" r:id="rId58"/>
    <p:sldId id="333" r:id="rId59"/>
    <p:sldId id="334" r:id="rId60"/>
    <p:sldId id="335" r:id="rId61"/>
    <p:sldId id="336" r:id="rId62"/>
    <p:sldId id="337" r:id="rId63"/>
    <p:sldId id="321" r:id="rId64"/>
    <p:sldId id="316" r:id="rId65"/>
    <p:sldId id="322" r:id="rId66"/>
    <p:sldId id="338" r:id="rId67"/>
    <p:sldId id="339" r:id="rId68"/>
    <p:sldId id="340" r:id="rId69"/>
    <p:sldId id="341" r:id="rId70"/>
    <p:sldId id="323" r:id="rId71"/>
    <p:sldId id="324" r:id="rId72"/>
    <p:sldId id="325" r:id="rId73"/>
    <p:sldId id="326" r:id="rId74"/>
    <p:sldId id="327" r:id="rId75"/>
    <p:sldId id="328" r:id="rId76"/>
    <p:sldId id="342" r:id="rId77"/>
    <p:sldId id="343" r:id="rId78"/>
    <p:sldId id="344" r:id="rId79"/>
    <p:sldId id="345" r:id="rId80"/>
    <p:sldId id="329" r:id="rId81"/>
    <p:sldId id="330" r:id="rId82"/>
    <p:sldId id="331" r:id="rId83"/>
    <p:sldId id="346" r:id="rId84"/>
    <p:sldId id="347" r:id="rId85"/>
    <p:sldId id="348" r:id="rId86"/>
    <p:sldId id="349" r:id="rId87"/>
    <p:sldId id="351" r:id="rId88"/>
    <p:sldId id="352" r:id="rId8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E246F9-5208-C49B-48CF-A4B40F2030F1}" name="Gabriella de Paula Yamauthi" initials="" userId="S::A58464552@fgv.edu.br::46f22767-da49-4ce8-9a67-789d916a9aa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8/10/relationships/authors" Target="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modernComment_101_C77365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EEC4CAE-D2C6-464F-82DE-DE4E6BF6AB52}" authorId="{F6E246F9-5208-C49B-48CF-A4B40F2030F1}" created="2025-05-12T19:40:51.865">
    <pc:sldMkLst xmlns:pc="http://schemas.microsoft.com/office/powerpoint/2013/main/command">
      <pc:docMk/>
      <pc:sldMk cId="3346228608" sldId="257"/>
    </pc:sldMkLst>
    <p188:txBody>
      <a:bodyPr/>
      <a:lstStyle/>
      <a:p>
        <a:r>
          <a:rPr lang="pt-BR"/>
          <a:t>CONTEXTO</a:t>
        </a:r>
      </a:p>
    </p188:txBody>
  </p188:cm>
</p188:cmLst>
</file>

<file path=ppt/comments/modernComment_103_14786F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02AC659-C349-4647-B832-69DD7F1B1D13}" authorId="{F6E246F9-5208-C49B-48CF-A4B40F2030F1}" created="2025-05-12T19:49:48.508">
    <pc:sldMkLst xmlns:pc="http://schemas.microsoft.com/office/powerpoint/2013/main/command">
      <pc:docMk/>
      <pc:sldMk cId="343437144" sldId="259"/>
    </pc:sldMkLst>
    <p188:txBody>
      <a:bodyPr/>
      <a:lstStyle/>
      <a:p>
        <a:r>
          <a:rPr lang="pt-BR"/>
          <a:t>Pergunta Problema</a:t>
        </a:r>
      </a:p>
    </p188:txBody>
  </p188:cm>
</p188:cmLst>
</file>

<file path=ppt/comments/modernComment_104_8F939E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6B1983-A0F2-4015-8B2D-D19A008308D7}" authorId="{F6E246F9-5208-C49B-48CF-A4B40F2030F1}" created="2025-05-12T19:50:58.570">
    <pc:sldMkLst xmlns:pc="http://schemas.microsoft.com/office/powerpoint/2013/main/command">
      <pc:docMk/>
      <pc:sldMk cId="2408816191" sldId="260"/>
    </pc:sldMkLst>
    <p188:txBody>
      <a:bodyPr/>
      <a:lstStyle/>
      <a:p>
        <a:r>
          <a:rPr lang="pt-BR"/>
          <a:t>Objetivo Especifico</a:t>
        </a:r>
      </a:p>
    </p188:txBody>
  </p188:cm>
</p188:cmLst>
</file>

<file path=ppt/comments/modernComment_105_CF3D78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A0069F-6BE3-4F38-BFAF-850A7F246FB6}" authorId="{F6E246F9-5208-C49B-48CF-A4B40F2030F1}" created="2025-05-12T19:55:55.545">
    <pc:sldMkLst xmlns:pc="http://schemas.microsoft.com/office/powerpoint/2013/main/command">
      <pc:docMk/>
      <pc:sldMk cId="3476912250" sldId="261"/>
    </pc:sldMkLst>
    <p188:txBody>
      <a:bodyPr/>
      <a:lstStyle/>
      <a:p>
        <a:r>
          <a:rPr lang="pt-BR"/>
          <a:t>Objetivo Geral</a:t>
        </a:r>
      </a:p>
    </p188:txBody>
  </p188:cm>
</p188:cmLst>
</file>

<file path=ppt/comments/modernComment_107_D3DEF1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039FF7-9F58-46EB-8C1B-330C57D55D0A}" authorId="{F6E246F9-5208-C49B-48CF-A4B40F2030F1}" created="2025-05-12T20:04:10.996">
    <pc:sldMkLst xmlns:pc="http://schemas.microsoft.com/office/powerpoint/2013/main/command">
      <pc:docMk/>
      <pc:sldMk cId="3554603478" sldId="263"/>
    </pc:sldMkLst>
    <p188:txBody>
      <a:bodyPr/>
      <a:lstStyle/>
      <a:p>
        <a:r>
          <a:rPr lang="pt-BR"/>
          <a:t>Referencial Teorico - tecnicas utilizadas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9E658-BD80-44EB-9E21-4F9DCF027E89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393B9E8-1EEA-41B0-90C3-4C93E4C79B1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É possível afirmar que existe relação significativa entre os preços de criptomoedas e o comportamento das bolsas e moedas globais, em especial para as bolsas como a NASDAQ e a NYSE.</a:t>
          </a:r>
          <a:endParaRPr lang="en-US"/>
        </a:p>
      </dgm:t>
    </dgm:pt>
    <dgm:pt modelId="{EFBD030C-D9FE-4607-BDF8-1B639D035E31}" type="parTrans" cxnId="{E831D45C-966C-4534-94ED-892671805A89}">
      <dgm:prSet/>
      <dgm:spPr/>
      <dgm:t>
        <a:bodyPr/>
        <a:lstStyle/>
        <a:p>
          <a:endParaRPr lang="en-US"/>
        </a:p>
      </dgm:t>
    </dgm:pt>
    <dgm:pt modelId="{F0B835AA-3CD0-45EB-90EB-49B9FB2EC803}" type="sibTrans" cxnId="{E831D45C-966C-4534-94ED-892671805A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E2C78C-6DC6-47A9-BF59-C56B24F1110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É possível observar relações lineares, mas em curto espaço de tempo. As relações em sua maioria, são não-lineares.</a:t>
          </a:r>
          <a:endParaRPr lang="en-US"/>
        </a:p>
      </dgm:t>
    </dgm:pt>
    <dgm:pt modelId="{738F28D5-EEA0-49FA-A546-CAF53328C715}" type="parTrans" cxnId="{5C3FEA28-7069-411E-A162-953F3ADA90DA}">
      <dgm:prSet/>
      <dgm:spPr/>
      <dgm:t>
        <a:bodyPr/>
        <a:lstStyle/>
        <a:p>
          <a:endParaRPr lang="en-US"/>
        </a:p>
      </dgm:t>
    </dgm:pt>
    <dgm:pt modelId="{4831C1F6-F5B6-4F7B-B3B4-2985CE3C7804}" type="sibTrans" cxnId="{5C3FEA28-7069-411E-A162-953F3ADA90D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BBF2B9A-73EB-439C-9079-F970D3ED7F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É possível explicar o comportamento das criptomoedas com as principais bolsas, exceto para a XRP, onde nenhum modelo se adaptou e SOL, onde houve pouca adaptabilidade;</a:t>
          </a:r>
        </a:p>
      </dgm:t>
    </dgm:pt>
    <dgm:pt modelId="{A64657D4-233A-4DCF-8F31-0336E6FD59BF}" type="parTrans" cxnId="{B24466DD-AB29-4B25-A5B3-2806E81566CA}">
      <dgm:prSet/>
      <dgm:spPr/>
      <dgm:t>
        <a:bodyPr/>
        <a:lstStyle/>
        <a:p>
          <a:endParaRPr lang="en-US"/>
        </a:p>
      </dgm:t>
    </dgm:pt>
    <dgm:pt modelId="{46F35A9A-9C35-4E10-9D66-1EE14700696B}" type="sibTrans" cxnId="{B24466DD-AB29-4B25-A5B3-2806E81566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34500F-87B2-4047-8837-29B17648C77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projeto demonstrou que, apesar da descentralização das criptomoedas, elas respondem a sinais </a:t>
          </a:r>
          <a:r>
            <a:rPr lang="pt-BR" baseline="0"/>
            <a:t>macroeconômicos</a:t>
          </a:r>
          <a:r>
            <a:rPr lang="pt-BR"/>
            <a:t> tradicionais e esse comportamento pode ser modelado.</a:t>
          </a:r>
          <a:endParaRPr lang="en-US"/>
        </a:p>
      </dgm:t>
    </dgm:pt>
    <dgm:pt modelId="{97B80DBB-669B-4232-B52B-9A6B9749942A}" type="parTrans" cxnId="{C548EFE5-1C91-4E7B-A286-B2D285ED4457}">
      <dgm:prSet/>
      <dgm:spPr/>
      <dgm:t>
        <a:bodyPr/>
        <a:lstStyle/>
        <a:p>
          <a:endParaRPr lang="en-US"/>
        </a:p>
      </dgm:t>
    </dgm:pt>
    <dgm:pt modelId="{426925C6-73F0-476A-81B9-0A3DA87E9957}" type="sibTrans" cxnId="{C548EFE5-1C91-4E7B-A286-B2D285ED44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042FF6-B5C4-4884-B30D-4B5A2DDC767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Análise de dados é uma ponte concreta entre ativos reais e criptomoedas.</a:t>
          </a:r>
          <a:endParaRPr lang="en-US"/>
        </a:p>
      </dgm:t>
    </dgm:pt>
    <dgm:pt modelId="{23E07A58-33A9-43B9-8EFE-A58C41113558}" type="parTrans" cxnId="{2291C4E4-5788-4243-BCA1-3395F0DB1180}">
      <dgm:prSet/>
      <dgm:spPr/>
      <dgm:t>
        <a:bodyPr/>
        <a:lstStyle/>
        <a:p>
          <a:endParaRPr lang="en-US"/>
        </a:p>
      </dgm:t>
    </dgm:pt>
    <dgm:pt modelId="{D5DDF21D-14B0-49A5-ADF4-95AA2BA5743D}" type="sibTrans" cxnId="{2291C4E4-5788-4243-BCA1-3395F0DB1180}">
      <dgm:prSet/>
      <dgm:spPr/>
      <dgm:t>
        <a:bodyPr/>
        <a:lstStyle/>
        <a:p>
          <a:endParaRPr lang="en-US"/>
        </a:p>
      </dgm:t>
    </dgm:pt>
    <dgm:pt modelId="{F7FC7893-491D-4680-A5ED-3D0FDFEEE2F0}" type="pres">
      <dgm:prSet presAssocID="{9069E658-BD80-44EB-9E21-4F9DCF027E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80D07731-C070-4708-A64A-898F5925AB23}" type="pres">
      <dgm:prSet presAssocID="{D393B9E8-1EEA-41B0-90C3-4C93E4C79B19}" presName="thickLine" presStyleLbl="alignNode1" presStyleIdx="0" presStyleCnt="5"/>
      <dgm:spPr/>
    </dgm:pt>
    <dgm:pt modelId="{03DD6FF6-A459-42BD-B338-34E5D2DCFBC7}" type="pres">
      <dgm:prSet presAssocID="{D393B9E8-1EEA-41B0-90C3-4C93E4C79B19}" presName="horz1" presStyleCnt="0"/>
      <dgm:spPr/>
    </dgm:pt>
    <dgm:pt modelId="{B1D3079A-2904-4D92-BCEB-E4DDFD2D23C1}" type="pres">
      <dgm:prSet presAssocID="{D393B9E8-1EEA-41B0-90C3-4C93E4C79B19}" presName="tx1" presStyleLbl="revTx" presStyleIdx="0" presStyleCnt="5"/>
      <dgm:spPr/>
      <dgm:t>
        <a:bodyPr/>
        <a:lstStyle/>
        <a:p>
          <a:endParaRPr lang="pt-BR"/>
        </a:p>
      </dgm:t>
    </dgm:pt>
    <dgm:pt modelId="{93971C69-01BA-466C-97BD-0434226458EE}" type="pres">
      <dgm:prSet presAssocID="{D393B9E8-1EEA-41B0-90C3-4C93E4C79B19}" presName="vert1" presStyleCnt="0"/>
      <dgm:spPr/>
    </dgm:pt>
    <dgm:pt modelId="{1BA4D6FD-CAC7-478C-8190-25FF5ABF6345}" type="pres">
      <dgm:prSet presAssocID="{AFE2C78C-6DC6-47A9-BF59-C56B24F11107}" presName="thickLine" presStyleLbl="alignNode1" presStyleIdx="1" presStyleCnt="5"/>
      <dgm:spPr/>
    </dgm:pt>
    <dgm:pt modelId="{73EFC26B-B8B4-450E-AFD6-B7F0DB0B9541}" type="pres">
      <dgm:prSet presAssocID="{AFE2C78C-6DC6-47A9-BF59-C56B24F11107}" presName="horz1" presStyleCnt="0"/>
      <dgm:spPr/>
    </dgm:pt>
    <dgm:pt modelId="{5064473A-85F8-4F88-AE86-06555B655595}" type="pres">
      <dgm:prSet presAssocID="{AFE2C78C-6DC6-47A9-BF59-C56B24F11107}" presName="tx1" presStyleLbl="revTx" presStyleIdx="1" presStyleCnt="5"/>
      <dgm:spPr/>
      <dgm:t>
        <a:bodyPr/>
        <a:lstStyle/>
        <a:p>
          <a:endParaRPr lang="pt-BR"/>
        </a:p>
      </dgm:t>
    </dgm:pt>
    <dgm:pt modelId="{D615CB96-5A8D-4FC1-A586-70AF1161894A}" type="pres">
      <dgm:prSet presAssocID="{AFE2C78C-6DC6-47A9-BF59-C56B24F11107}" presName="vert1" presStyleCnt="0"/>
      <dgm:spPr/>
    </dgm:pt>
    <dgm:pt modelId="{99DECA6C-CA43-4C54-ACC3-52D3CE905D05}" type="pres">
      <dgm:prSet presAssocID="{0BBF2B9A-73EB-439C-9079-F970D3ED7F4A}" presName="thickLine" presStyleLbl="alignNode1" presStyleIdx="2" presStyleCnt="5"/>
      <dgm:spPr/>
    </dgm:pt>
    <dgm:pt modelId="{0D910CA6-59B6-43BD-A147-99899AD73998}" type="pres">
      <dgm:prSet presAssocID="{0BBF2B9A-73EB-439C-9079-F970D3ED7F4A}" presName="horz1" presStyleCnt="0"/>
      <dgm:spPr/>
    </dgm:pt>
    <dgm:pt modelId="{2AEAD65C-C2DC-415A-8CA1-706C89560A3F}" type="pres">
      <dgm:prSet presAssocID="{0BBF2B9A-73EB-439C-9079-F970D3ED7F4A}" presName="tx1" presStyleLbl="revTx" presStyleIdx="2" presStyleCnt="5"/>
      <dgm:spPr/>
      <dgm:t>
        <a:bodyPr/>
        <a:lstStyle/>
        <a:p>
          <a:endParaRPr lang="pt-BR"/>
        </a:p>
      </dgm:t>
    </dgm:pt>
    <dgm:pt modelId="{47EB5E13-591C-4761-952B-D165D2805DFA}" type="pres">
      <dgm:prSet presAssocID="{0BBF2B9A-73EB-439C-9079-F970D3ED7F4A}" presName="vert1" presStyleCnt="0"/>
      <dgm:spPr/>
    </dgm:pt>
    <dgm:pt modelId="{D7EE2524-8014-4908-835A-8A16391BC919}" type="pres">
      <dgm:prSet presAssocID="{F934500F-87B2-4047-8837-29B17648C772}" presName="thickLine" presStyleLbl="alignNode1" presStyleIdx="3" presStyleCnt="5"/>
      <dgm:spPr/>
    </dgm:pt>
    <dgm:pt modelId="{B03765AA-4AEF-4E2C-93EF-1B201EBA6954}" type="pres">
      <dgm:prSet presAssocID="{F934500F-87B2-4047-8837-29B17648C772}" presName="horz1" presStyleCnt="0"/>
      <dgm:spPr/>
    </dgm:pt>
    <dgm:pt modelId="{651E34E3-E704-40FB-9B4F-A6220D49F99F}" type="pres">
      <dgm:prSet presAssocID="{F934500F-87B2-4047-8837-29B17648C772}" presName="tx1" presStyleLbl="revTx" presStyleIdx="3" presStyleCnt="5"/>
      <dgm:spPr/>
      <dgm:t>
        <a:bodyPr/>
        <a:lstStyle/>
        <a:p>
          <a:endParaRPr lang="pt-BR"/>
        </a:p>
      </dgm:t>
    </dgm:pt>
    <dgm:pt modelId="{145421A5-C333-418D-B631-4AAA0F78921C}" type="pres">
      <dgm:prSet presAssocID="{F934500F-87B2-4047-8837-29B17648C772}" presName="vert1" presStyleCnt="0"/>
      <dgm:spPr/>
    </dgm:pt>
    <dgm:pt modelId="{D48E0A23-21BD-4910-BED5-D2071466F8EC}" type="pres">
      <dgm:prSet presAssocID="{31042FF6-B5C4-4884-B30D-4B5A2DDC7677}" presName="thickLine" presStyleLbl="alignNode1" presStyleIdx="4" presStyleCnt="5"/>
      <dgm:spPr/>
    </dgm:pt>
    <dgm:pt modelId="{AFC7B362-28A3-40CD-B515-9F8AC4002901}" type="pres">
      <dgm:prSet presAssocID="{31042FF6-B5C4-4884-B30D-4B5A2DDC7677}" presName="horz1" presStyleCnt="0"/>
      <dgm:spPr/>
    </dgm:pt>
    <dgm:pt modelId="{372C2550-84C6-44E0-AEF7-B712EB72F613}" type="pres">
      <dgm:prSet presAssocID="{31042FF6-B5C4-4884-B30D-4B5A2DDC7677}" presName="tx1" presStyleLbl="revTx" presStyleIdx="4" presStyleCnt="5"/>
      <dgm:spPr/>
      <dgm:t>
        <a:bodyPr/>
        <a:lstStyle/>
        <a:p>
          <a:endParaRPr lang="pt-BR"/>
        </a:p>
      </dgm:t>
    </dgm:pt>
    <dgm:pt modelId="{BD0CC288-5FD4-4108-B019-0D47D020DB52}" type="pres">
      <dgm:prSet presAssocID="{31042FF6-B5C4-4884-B30D-4B5A2DDC7677}" presName="vert1" presStyleCnt="0"/>
      <dgm:spPr/>
    </dgm:pt>
  </dgm:ptLst>
  <dgm:cxnLst>
    <dgm:cxn modelId="{C548EFE5-1C91-4E7B-A286-B2D285ED4457}" srcId="{9069E658-BD80-44EB-9E21-4F9DCF027E89}" destId="{F934500F-87B2-4047-8837-29B17648C772}" srcOrd="3" destOrd="0" parTransId="{97B80DBB-669B-4232-B52B-9A6B9749942A}" sibTransId="{426925C6-73F0-476A-81B9-0A3DA87E9957}"/>
    <dgm:cxn modelId="{DEAC016B-D115-4972-B469-19EB1D1615A5}" type="presOf" srcId="{D393B9E8-1EEA-41B0-90C3-4C93E4C79B19}" destId="{B1D3079A-2904-4D92-BCEB-E4DDFD2D23C1}" srcOrd="0" destOrd="0" presId="urn:microsoft.com/office/officeart/2008/layout/LinedList"/>
    <dgm:cxn modelId="{235EE84E-D99C-438D-AE09-B7F561BD0CC8}" type="presOf" srcId="{0BBF2B9A-73EB-439C-9079-F970D3ED7F4A}" destId="{2AEAD65C-C2DC-415A-8CA1-706C89560A3F}" srcOrd="0" destOrd="0" presId="urn:microsoft.com/office/officeart/2008/layout/LinedList"/>
    <dgm:cxn modelId="{092DA3A4-5E02-4F7E-AB72-983A8CDDC097}" type="presOf" srcId="{9069E658-BD80-44EB-9E21-4F9DCF027E89}" destId="{F7FC7893-491D-4680-A5ED-3D0FDFEEE2F0}" srcOrd="0" destOrd="0" presId="urn:microsoft.com/office/officeart/2008/layout/LinedList"/>
    <dgm:cxn modelId="{F0778B7A-7AD0-48A7-9A7D-926F0A1EFD95}" type="presOf" srcId="{AFE2C78C-6DC6-47A9-BF59-C56B24F11107}" destId="{5064473A-85F8-4F88-AE86-06555B655595}" srcOrd="0" destOrd="0" presId="urn:microsoft.com/office/officeart/2008/layout/LinedList"/>
    <dgm:cxn modelId="{B24466DD-AB29-4B25-A5B3-2806E81566CA}" srcId="{9069E658-BD80-44EB-9E21-4F9DCF027E89}" destId="{0BBF2B9A-73EB-439C-9079-F970D3ED7F4A}" srcOrd="2" destOrd="0" parTransId="{A64657D4-233A-4DCF-8F31-0336E6FD59BF}" sibTransId="{46F35A9A-9C35-4E10-9D66-1EE14700696B}"/>
    <dgm:cxn modelId="{E831D45C-966C-4534-94ED-892671805A89}" srcId="{9069E658-BD80-44EB-9E21-4F9DCF027E89}" destId="{D393B9E8-1EEA-41B0-90C3-4C93E4C79B19}" srcOrd="0" destOrd="0" parTransId="{EFBD030C-D9FE-4607-BDF8-1B639D035E31}" sibTransId="{F0B835AA-3CD0-45EB-90EB-49B9FB2EC803}"/>
    <dgm:cxn modelId="{B3E2F637-C9AA-4576-B7FB-E2948E19A42D}" type="presOf" srcId="{F934500F-87B2-4047-8837-29B17648C772}" destId="{651E34E3-E704-40FB-9B4F-A6220D49F99F}" srcOrd="0" destOrd="0" presId="urn:microsoft.com/office/officeart/2008/layout/LinedList"/>
    <dgm:cxn modelId="{795965E2-E84B-45C3-976E-ADAFF0750A33}" type="presOf" srcId="{31042FF6-B5C4-4884-B30D-4B5A2DDC7677}" destId="{372C2550-84C6-44E0-AEF7-B712EB72F613}" srcOrd="0" destOrd="0" presId="urn:microsoft.com/office/officeart/2008/layout/LinedList"/>
    <dgm:cxn modelId="{5C3FEA28-7069-411E-A162-953F3ADA90DA}" srcId="{9069E658-BD80-44EB-9E21-4F9DCF027E89}" destId="{AFE2C78C-6DC6-47A9-BF59-C56B24F11107}" srcOrd="1" destOrd="0" parTransId="{738F28D5-EEA0-49FA-A546-CAF53328C715}" sibTransId="{4831C1F6-F5B6-4F7B-B3B4-2985CE3C7804}"/>
    <dgm:cxn modelId="{2291C4E4-5788-4243-BCA1-3395F0DB1180}" srcId="{9069E658-BD80-44EB-9E21-4F9DCF027E89}" destId="{31042FF6-B5C4-4884-B30D-4B5A2DDC7677}" srcOrd="4" destOrd="0" parTransId="{23E07A58-33A9-43B9-8EFE-A58C41113558}" sibTransId="{D5DDF21D-14B0-49A5-ADF4-95AA2BA5743D}"/>
    <dgm:cxn modelId="{0912726E-627E-4E62-A5C4-CA88703E147D}" type="presParOf" srcId="{F7FC7893-491D-4680-A5ED-3D0FDFEEE2F0}" destId="{80D07731-C070-4708-A64A-898F5925AB23}" srcOrd="0" destOrd="0" presId="urn:microsoft.com/office/officeart/2008/layout/LinedList"/>
    <dgm:cxn modelId="{06D035C8-C797-42EB-B0BA-B3CC4461845E}" type="presParOf" srcId="{F7FC7893-491D-4680-A5ED-3D0FDFEEE2F0}" destId="{03DD6FF6-A459-42BD-B338-34E5D2DCFBC7}" srcOrd="1" destOrd="0" presId="urn:microsoft.com/office/officeart/2008/layout/LinedList"/>
    <dgm:cxn modelId="{E7279697-4651-4240-BD52-392134A9A9E5}" type="presParOf" srcId="{03DD6FF6-A459-42BD-B338-34E5D2DCFBC7}" destId="{B1D3079A-2904-4D92-BCEB-E4DDFD2D23C1}" srcOrd="0" destOrd="0" presId="urn:microsoft.com/office/officeart/2008/layout/LinedList"/>
    <dgm:cxn modelId="{35011559-4A83-4885-814D-E70BB4D81BC4}" type="presParOf" srcId="{03DD6FF6-A459-42BD-B338-34E5D2DCFBC7}" destId="{93971C69-01BA-466C-97BD-0434226458EE}" srcOrd="1" destOrd="0" presId="urn:microsoft.com/office/officeart/2008/layout/LinedList"/>
    <dgm:cxn modelId="{1EF59549-FB89-4849-A917-B672F87DA2F3}" type="presParOf" srcId="{F7FC7893-491D-4680-A5ED-3D0FDFEEE2F0}" destId="{1BA4D6FD-CAC7-478C-8190-25FF5ABF6345}" srcOrd="2" destOrd="0" presId="urn:microsoft.com/office/officeart/2008/layout/LinedList"/>
    <dgm:cxn modelId="{CB00A796-016D-4A73-926C-01E35E5757DC}" type="presParOf" srcId="{F7FC7893-491D-4680-A5ED-3D0FDFEEE2F0}" destId="{73EFC26B-B8B4-450E-AFD6-B7F0DB0B9541}" srcOrd="3" destOrd="0" presId="urn:microsoft.com/office/officeart/2008/layout/LinedList"/>
    <dgm:cxn modelId="{EF6A7324-FAF0-459C-A881-EA5C031C3B22}" type="presParOf" srcId="{73EFC26B-B8B4-450E-AFD6-B7F0DB0B9541}" destId="{5064473A-85F8-4F88-AE86-06555B655595}" srcOrd="0" destOrd="0" presId="urn:microsoft.com/office/officeart/2008/layout/LinedList"/>
    <dgm:cxn modelId="{69A00264-9917-4131-AEE2-F3232596ADEA}" type="presParOf" srcId="{73EFC26B-B8B4-450E-AFD6-B7F0DB0B9541}" destId="{D615CB96-5A8D-4FC1-A586-70AF1161894A}" srcOrd="1" destOrd="0" presId="urn:microsoft.com/office/officeart/2008/layout/LinedList"/>
    <dgm:cxn modelId="{E1B9D451-0318-447F-93AF-A2C0EA27481E}" type="presParOf" srcId="{F7FC7893-491D-4680-A5ED-3D0FDFEEE2F0}" destId="{99DECA6C-CA43-4C54-ACC3-52D3CE905D05}" srcOrd="4" destOrd="0" presId="urn:microsoft.com/office/officeart/2008/layout/LinedList"/>
    <dgm:cxn modelId="{18DA4FDB-E209-4C2C-81AA-CA354FD06EDA}" type="presParOf" srcId="{F7FC7893-491D-4680-A5ED-3D0FDFEEE2F0}" destId="{0D910CA6-59B6-43BD-A147-99899AD73998}" srcOrd="5" destOrd="0" presId="urn:microsoft.com/office/officeart/2008/layout/LinedList"/>
    <dgm:cxn modelId="{8066ADE4-9161-4A4A-BBE9-EDBEADBA2DD4}" type="presParOf" srcId="{0D910CA6-59B6-43BD-A147-99899AD73998}" destId="{2AEAD65C-C2DC-415A-8CA1-706C89560A3F}" srcOrd="0" destOrd="0" presId="urn:microsoft.com/office/officeart/2008/layout/LinedList"/>
    <dgm:cxn modelId="{427D0F6D-5141-40B3-BE00-75C8C4A1A201}" type="presParOf" srcId="{0D910CA6-59B6-43BD-A147-99899AD73998}" destId="{47EB5E13-591C-4761-952B-D165D2805DFA}" srcOrd="1" destOrd="0" presId="urn:microsoft.com/office/officeart/2008/layout/LinedList"/>
    <dgm:cxn modelId="{235D0A92-2FB3-4D8E-86BF-81E1AA0DD44C}" type="presParOf" srcId="{F7FC7893-491D-4680-A5ED-3D0FDFEEE2F0}" destId="{D7EE2524-8014-4908-835A-8A16391BC919}" srcOrd="6" destOrd="0" presId="urn:microsoft.com/office/officeart/2008/layout/LinedList"/>
    <dgm:cxn modelId="{3F8979D0-B859-4FAA-BCDF-C18EC46A3A00}" type="presParOf" srcId="{F7FC7893-491D-4680-A5ED-3D0FDFEEE2F0}" destId="{B03765AA-4AEF-4E2C-93EF-1B201EBA6954}" srcOrd="7" destOrd="0" presId="urn:microsoft.com/office/officeart/2008/layout/LinedList"/>
    <dgm:cxn modelId="{D3086E1E-726D-4E93-B40A-8BE2D34EA925}" type="presParOf" srcId="{B03765AA-4AEF-4E2C-93EF-1B201EBA6954}" destId="{651E34E3-E704-40FB-9B4F-A6220D49F99F}" srcOrd="0" destOrd="0" presId="urn:microsoft.com/office/officeart/2008/layout/LinedList"/>
    <dgm:cxn modelId="{CEDB74A7-778B-4BC6-B3DB-91338BCD1C6C}" type="presParOf" srcId="{B03765AA-4AEF-4E2C-93EF-1B201EBA6954}" destId="{145421A5-C333-418D-B631-4AAA0F78921C}" srcOrd="1" destOrd="0" presId="urn:microsoft.com/office/officeart/2008/layout/LinedList"/>
    <dgm:cxn modelId="{B7DF47A6-8E49-484A-A9BE-915491E081AC}" type="presParOf" srcId="{F7FC7893-491D-4680-A5ED-3D0FDFEEE2F0}" destId="{D48E0A23-21BD-4910-BED5-D2071466F8EC}" srcOrd="8" destOrd="0" presId="urn:microsoft.com/office/officeart/2008/layout/LinedList"/>
    <dgm:cxn modelId="{8999C709-6FEC-4CD9-AFAF-70B31BBE0A3C}" type="presParOf" srcId="{F7FC7893-491D-4680-A5ED-3D0FDFEEE2F0}" destId="{AFC7B362-28A3-40CD-B515-9F8AC4002901}" srcOrd="9" destOrd="0" presId="urn:microsoft.com/office/officeart/2008/layout/LinedList"/>
    <dgm:cxn modelId="{0F4936FA-C070-4D12-9847-6FA92A322847}" type="presParOf" srcId="{AFC7B362-28A3-40CD-B515-9F8AC4002901}" destId="{372C2550-84C6-44E0-AEF7-B712EB72F613}" srcOrd="0" destOrd="0" presId="urn:microsoft.com/office/officeart/2008/layout/LinedList"/>
    <dgm:cxn modelId="{3C0A5976-E7D2-4F84-83D6-8BC8DF097AD3}" type="presParOf" srcId="{AFC7B362-28A3-40CD-B515-9F8AC4002901}" destId="{BD0CC288-5FD4-4108-B019-0D47D020DB5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07731-C070-4708-A64A-898F5925AB23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1D3079A-2904-4D92-BCEB-E4DDFD2D23C1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/>
            <a:t>É possível afirmar que existe relação significativa entre os preços de criptomoedas e o comportamento das bolsas e moedas globais, em especial para as bolsas como a NASDAQ e a NYSE.</a:t>
          </a:r>
          <a:endParaRPr lang="en-US" sz="1700" kern="1200"/>
        </a:p>
      </dsp:txBody>
      <dsp:txXfrm>
        <a:off x="0" y="531"/>
        <a:ext cx="10515600" cy="870055"/>
      </dsp:txXfrm>
    </dsp:sp>
    <dsp:sp modelId="{1BA4D6FD-CAC7-478C-8190-25FF5ABF6345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64473A-85F8-4F88-AE86-06555B655595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/>
            <a:t>É possível observar relações lineares, mas em curto espaço de tempo. As relações em sua maioria, são não-lineares.</a:t>
          </a:r>
          <a:endParaRPr lang="en-US" sz="1700" kern="1200"/>
        </a:p>
      </dsp:txBody>
      <dsp:txXfrm>
        <a:off x="0" y="870586"/>
        <a:ext cx="10515600" cy="870055"/>
      </dsp:txXfrm>
    </dsp:sp>
    <dsp:sp modelId="{99DECA6C-CA43-4C54-ACC3-52D3CE905D05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EAD65C-C2DC-415A-8CA1-706C89560A3F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É possível explicar o comportamento das criptomoedas com as principais bolsas, exceto para a XRP, onde nenhum modelo se adaptou e SOL, onde houve pouca adaptabilidade;</a:t>
          </a:r>
        </a:p>
      </dsp:txBody>
      <dsp:txXfrm>
        <a:off x="0" y="1740641"/>
        <a:ext cx="10515600" cy="870055"/>
      </dsp:txXfrm>
    </dsp:sp>
    <dsp:sp modelId="{D7EE2524-8014-4908-835A-8A16391BC919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1E34E3-E704-40FB-9B4F-A6220D49F99F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/>
            <a:t>O projeto demonstrou que, apesar da descentralização das criptomoedas, elas respondem a sinais </a:t>
          </a:r>
          <a:r>
            <a:rPr lang="pt-BR" sz="1700" kern="1200" baseline="0"/>
            <a:t>macroeconômicos</a:t>
          </a:r>
          <a:r>
            <a:rPr lang="pt-BR" sz="1700" kern="1200"/>
            <a:t> tradicionais e esse comportamento pode ser modelado.</a:t>
          </a:r>
          <a:endParaRPr lang="en-US" sz="1700" kern="1200"/>
        </a:p>
      </dsp:txBody>
      <dsp:txXfrm>
        <a:off x="0" y="2610696"/>
        <a:ext cx="10515600" cy="870055"/>
      </dsp:txXfrm>
    </dsp:sp>
    <dsp:sp modelId="{D48E0A23-21BD-4910-BED5-D2071466F8EC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2C2550-84C6-44E0-AEF7-B712EB72F613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/>
            <a:t>Análise de dados é uma ponte concreta entre ativos reais e criptomoedas.</a:t>
          </a:r>
          <a:endParaRPr lang="en-US" sz="1700" kern="120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98712-1938-4B7B-8B9B-413860A5E5B5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2B9B3-60E7-469C-A3CE-8415568524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728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001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14B98-D2B0-63D2-D508-A2521B371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4106895-8E3D-FDB3-ED57-6E4A58309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715EC24-8B37-9789-F6D5-76951A902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406EEA-A74A-0A35-ED80-533F0DB78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96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D3E71-F918-FD42-8EDE-B4B7D78B7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93DAA1-E918-81DE-E70B-ED6BAB214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168520-FBE9-8AA5-889F-9BE32FF63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0E8014-37E9-5963-6850-481121D51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513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9E5F2-86DC-E321-3B2C-CDE1DAE86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6DB9C04-86F0-6865-5224-46F3FEAC9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6C464CA-7994-E612-9569-DCE7087E4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7E8BA1-79BC-2B2B-873D-4FA37D655E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91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32C18-2962-BD4C-C14C-4BFAB379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638F64-6770-7029-8B1F-2D82BF2FD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864D0C4-D4F1-F0A5-08F2-FA5EEA080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DCBE7A-5CC6-93CF-5CC0-F7F43B40E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584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23D6-82B5-4279-0B01-00F4100AC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2D5074B-AABF-CCB2-8A12-8E0AC464D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5EF7C2-EBC9-AD80-F00C-F3C6AD174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5237A6-E604-DB59-0F21-F9072F564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955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E46D-F2F5-863D-2963-8BF92E0C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E1F47F1-66DE-CAD8-5BEF-67ACCB53B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D6FDF1B-6EF4-FD9E-EA1B-94D15747A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723D42-B5BB-8ECA-AE91-34D469405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038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B422F-D02E-EFD2-4EF4-3FC2D8E18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8C28971-24FF-540B-9A6F-98124A8B7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4254469-45BC-E7D6-1811-F185D0112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D39DB7-C654-9D7A-DBF1-EA4A8D1E7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116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A93CD-5A3C-8BB0-6679-D6AC8A20F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8535473-5105-EB1C-DFAC-A491052CF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3636796-ED81-6713-FA82-6B9640A4A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1702DE-27B1-76EA-132D-2E8471B53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816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297D7-5885-3990-D53F-D5B5E82A4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AB5CFCB-A73C-71F7-6263-484984061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5713A44-5BB4-AE69-D3AD-B26112CAE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C65E26-7BD1-1284-7F08-B9D648564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036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11ECD-628E-C3E2-A804-080C089D5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558D041-5F81-73FA-6594-67B0EE349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FD4CEE5-0E32-ADB8-BF9B-4E1DD5E41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3C5C15-9EDA-27ED-40EE-5F906E7F1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44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523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7E4C-0CD2-01E7-526F-A271F12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0E6967A-4DFD-05A6-58DD-2F633FCBE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99676EF-62B9-DC87-C7D5-4913A009C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1E4AF9-3CAE-D851-45B6-15ED6C86D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6424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FAC1B-AA89-2AC3-23F5-C77760CA0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E6A6E1A-4CCF-20E3-AAE6-2B00043501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3F0BFD8-6C55-EA07-218D-EA99D7573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09EB2A-1645-021C-1828-2BF85B0911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186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12E30-6791-1917-D898-5C8E002C6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7DC2A0F-FD7B-846A-921F-A8721640F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BDB0B7A-8316-35A6-12D9-87AC27838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5598D9-66D6-7103-4A11-10E45D344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785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E77E7-727B-4A6E-E4F0-FB281FB18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4182B2C-45D8-DF75-574B-4C4F9D5EC6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037A7DE-CCE7-7155-A51C-0BA063790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C177C3-11FC-2E0C-8545-33C9ED453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080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E8FFB-E596-CBD6-D83F-BDCCA3121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FE31A64-508D-87E8-3E1D-E7599E8A96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9E0BC0-74EB-7897-5938-4A67ABFFD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FAB0FB-3086-F8D1-7298-625CC7717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118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3285F-6504-7D8B-B4A3-3C1088BA0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BB22D88-E620-76C9-2889-842AB4AB5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C2E1624-626C-21B2-674F-66590AA33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6E9CFA-08D6-F1B2-E527-81FC24834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414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3BA6-99DD-0F45-8D01-BB6E5E18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F102E29-0AF2-1CE9-C97D-DB2945ED8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13D486F-D531-8994-30F4-09AE0383F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011495-A3C6-408E-EB33-9C8BC2FBD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227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3FA66-88B5-3F65-1889-B31D640B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89483D6-AAB7-E7EE-D937-21D975DCA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12F1E87-2395-A5AD-DB36-CE9DF42AA7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26D9F8-BD66-5E64-E50C-2FA6173DC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568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4ECE-9ED5-155D-8259-58AAEF90C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764006C-6D08-025B-BCF6-C81DDCDAF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2C029EA-6165-7E94-3F0B-122DA3B86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560586E-861C-6646-90DB-9E2C5D0F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578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953F8-A275-C43F-A8DF-94B5FE13E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749CB05-60D1-760F-9608-2F1C671EF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85E4D08-BE89-448D-9A60-28837D293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06847E-C10A-91E3-7661-ADA4DC98F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3638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EC6C2-D9EE-780F-DB49-7A85EDA2E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F837278-C33B-5C42-ED8B-362CF0B11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0595E64-5ADB-E38A-4FFA-F6D9F13D5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64AFD4-4E58-A48E-4E90-32FC646BC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8482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9ACDA-C624-876D-D4D2-AE1D600A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C39FD30-D222-028A-2EB6-BE9D0A5CB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5CF914B-5693-6684-44F8-0B21C3867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829C69-36B6-845B-836E-EBA328522D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74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52233-A624-56B0-EACF-5A5F269BB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00F9FCC-D5FC-7A0A-D6BA-3720B9F1D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514B926-CF4C-D237-B02F-EF408C646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D8F263-8732-27B5-A19D-5A75C7854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596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FB6D0-6630-4CD6-04E2-1E0254F98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F07CBF1-211E-937E-7091-AE0229D15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7596ADE-3D24-E977-7A1A-42017EA1D7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EC1316-8687-FC26-C553-97ADD7E20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342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88077-54C5-438D-394C-A50FD4BCD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FA05015-6AA7-F137-BB62-3CCD4362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6CB46F-52E5-126B-6749-39B0749E4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5FC252-727F-5EEB-6126-EBE24EF140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958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C5B34-622A-9862-0541-887F0246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A2EE819-39C9-E8D9-671C-B2B608166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6726741-9AA0-DD02-9A49-D82375E4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8389BA-0D6B-CAD9-3841-06D66350F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540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31B2A-80CD-8E66-6EEB-304C91A46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5910407-F2AD-77BB-1AA8-CB00D7730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E130D1B-1EF2-17C7-E974-BF8884986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E16694-83B5-74A7-5A49-525CC996A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057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BD590-99CC-12E3-0CD7-5D2DB6595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68A29DF-3789-C021-EB63-89D3A84E8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B1CE841-5EAC-8BEB-F1A8-6142591BF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24DD84-2473-4CA9-D490-438DD670F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442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3959A-9949-76CC-FABA-5BE613749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613B08A-B8C9-E2A3-19CB-EF3789BD3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37402E1-12A1-2A8E-0F3E-630E042C1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423E6C-03BF-89EC-4DB9-104EF52081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643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D39ED-BFBA-9E00-505D-AE3755E20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7DC1229-C4EE-6351-FCA2-D1548ACF7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5C8E2FD-5225-94A2-DA78-3264DE02F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994499-0793-F70B-4B5C-6105AB071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5832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82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2906E-8C2A-EA11-13EF-57180278D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FC7E7E0-D4E7-3E66-8F06-5686F8FF5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2B1C7D6-3742-3D54-7904-3F01AD971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0D6113-DBF7-FDAF-F3BF-7571E40C7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8092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337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7D8B5-F891-3BD2-429B-391399FC1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DF6D645-3304-8C09-93BC-ECCF03164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D1F0316-EA3D-53DC-52CF-54CB588B0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693805-E010-DA26-5D8B-7CE9FF093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736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D7B12-5F69-97BC-5191-11D78EC4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51BC381-F865-CB93-2A57-5FB16D253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D4A074-45F2-66FC-2CF5-740445D1A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4B6AEF-1C0D-3DC1-6205-BB7E61E77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892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0F5A2-F930-A5EB-428D-2DD46A8B2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8D16CA-A379-A39B-8D55-94EB3AE2D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C438A14-5CE8-2DC6-1E53-1BC521269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348C29-611E-1D92-5A5E-43CB6954A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327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6C59B-A40D-FD06-8C48-C78C3910D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2AFB48F-93CF-CBCB-D6AE-4E9BEBF78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D392F19-8A7F-BC1B-7B75-C83E6B6F2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B07255-DD18-3D71-A218-449470D4D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15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8599-4721-6098-9C0B-A383BEC28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8922B29-789A-16FB-A5B0-50E38D844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A1A2F46-2E68-8333-73FF-EF306103F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9A536E-3F60-04C8-559E-B70CEB4AF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F2B9B3-60E7-469C-A3CE-8415568524C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73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FC78D-C98A-EB76-72F5-22099F5D9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953D7C-9DC6-3C54-3FC2-72F62C3F6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A47CEC-80BC-2EFC-3A5E-10C0C8B5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3574A0-4DCC-FA8B-0C5B-87313427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1E6CC0-1212-01E3-7C06-7CEE8C04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62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D55B2-9506-4F08-30D8-7209EE3B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19C09D-B2D9-F7F7-976E-3CCD863FD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697963-00A1-555F-F1D4-9619FF2EF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5A55D8-8B0A-AF2D-10CE-FF5437DF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39AED3-9998-F14B-381A-919C72AE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279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15DEAC-5FBC-8CDD-D935-6196EC9AC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6EDC50-D5DB-C85C-20DC-241F07232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FF335C-77DD-633D-3B30-CA97A9827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B96465-F6C7-5D6E-E222-C241675B5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98F8B9-AFE9-8360-E23F-390799795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43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617A9-C8F5-BC48-6902-92E20038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08C6F6-FC94-F36A-017A-74AD16A79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FF0EF7-DC75-CAE8-CB93-430F8D220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D03E54-BD74-6516-FCDB-52003D1E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2F7BB8-2823-E4DA-3851-30C23B7B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27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BF144-FFF4-20A3-8ADB-0AF89B8A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A7BB5F-AD7C-23C9-3CC3-4B8D13C1C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77EEC6-2C69-8605-D4C5-5A666771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7D4355-4C06-D993-DB04-E5C1A1E9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15D538-2DE7-932B-885C-79B22DA6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232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362E9-61A5-8E3A-971A-DE1D5225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87DCD2-5A83-9102-04CB-4E970F5BF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50DF94-9509-D3E9-CAA2-83A4B3AF7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774F69F-DE1F-70CA-7FD1-28076E837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3B8C6A-A864-00B8-5FFA-B4EB7925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234956-1301-DF5B-6FA9-56C3E4C7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85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3FF7C-4F54-C503-BFF0-0C7615D16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153AAA-865D-F92F-2769-41E197F86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2ECDE7-CA89-6A21-260E-5743D24CA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1B2EC88-EABA-01E7-56ED-7FEC4D883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C75340-DBAB-5CCF-62BD-F8F9394F1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1EF4D25-C187-C1C6-5595-93FFFC13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05BF4B3-50F8-0AF9-F51B-52A23171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EFBD06B-B7DA-5506-4944-53051A40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44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2DC67-56A5-91F2-19BE-E0EF7CF4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58A369-0976-0C77-BCF3-79998B0E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392B75-E547-2504-EC4C-A599AF3B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8EBB815-BD2E-6727-50E7-9561B9EA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06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441DAD9-A43C-46D7-2DE9-93B6B754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9EDD49-4B02-87AD-9C59-B4C696A44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298218-BC8A-B489-BF15-303A6333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65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3772E-3165-AA7E-C177-08EDB1222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2C82C7-2222-E13E-CDD2-05A231537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01AAB5-A051-6E14-BDEC-FC1B2CFC2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17BD40-7AAC-4535-DD43-062EA5BE4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A0E04A-5FFF-F01E-146A-7DA8F6557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D29558-261B-DA31-34D4-49CC6F2B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7694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3335A-4D57-6123-2DFF-55FD39D0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4028301-7B48-B46D-F758-07354AF9E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4231AC-114F-ECFC-CC61-26F493B82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11F4CF-34F6-50F6-463D-A6EFA809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0B1E63-2875-6271-4414-10CCF923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2A1865-0C8A-184E-8317-2DDEAD76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90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5E264F1-AE53-D7F0-50B4-B1A7C619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92E31D-8FBC-CDB1-FAEE-13DDEB97F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0CA140-4F91-A3E4-D540-368979178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2BE436-08EB-4CB7-8791-CC6D752FED0D}" type="datetimeFigureOut">
              <a:rPr lang="pt-BR" smtClean="0"/>
              <a:t>22/06/2025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779A5E-3DB7-39BD-8FEA-69F3DC15E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4EBC91-8FE6-8C7E-17E2-A9676589E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892D43-F52C-40A3-A7E6-72985B99A8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05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18/10/relationships/comments" Target="../comments/modernComment_101_C773658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18/10/relationships/comments" Target="../comments/modernComment_103_14786F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18/10/relationships/comments" Target="../comments/modernComment_105_CF3D787A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18/10/relationships/comments" Target="../comments/modernComment_104_8F939E3F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18/10/relationships/comments" Target="../comments/modernComment_107_D3DEF1D6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013AB95-11E7-B901-FA74-D28F9A00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84962" y="0"/>
            <a:ext cx="13161923" cy="6858000"/>
          </a:xfrm>
          <a:prstGeom prst="rect">
            <a:avLst/>
          </a:prstGeom>
          <a:effectLst>
            <a:glow rad="127000">
              <a:schemeClr val="accent1">
                <a:alpha val="6000"/>
              </a:schemeClr>
            </a:glow>
            <a:outerShdw blurRad="254000" dist="11430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202D7B-4508-D297-D51F-1B6C8977DB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Análise de Criptomoedas x Mercados Mundiais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56803B-43E2-4EC1-EF79-F33EADA06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75694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Uma análise da relação do comportamento das criptomoedas mais captadas frente a variação das maiores bolsas e moedas do mundo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119F19-1CB0-2FFB-A18D-314B5AF62E62}"/>
              </a:ext>
            </a:extLst>
          </p:cNvPr>
          <p:cNvSpPr txBox="1"/>
          <p:nvPr/>
        </p:nvSpPr>
        <p:spPr>
          <a:xfrm>
            <a:off x="4700832" y="1792943"/>
            <a:ext cx="279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i="1" dirty="0">
                <a:solidFill>
                  <a:schemeClr val="bg1"/>
                </a:solidFill>
              </a:rPr>
              <a:t>CIGA CONSULTORIA APRESENTA:</a:t>
            </a:r>
          </a:p>
          <a:p>
            <a:endParaRPr lang="pt-BR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26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E9CA4-4FF9-8EE0-625D-76B997AE8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16A15A88-001A-4EEF-8984-D87E643599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7074358-4BF2-8203-BDF3-C54E0BE91A59}"/>
              </a:ext>
            </a:extLst>
          </p:cNvPr>
          <p:cNvSpPr txBox="1"/>
          <p:nvPr/>
        </p:nvSpPr>
        <p:spPr>
          <a:xfrm>
            <a:off x="4127490" y="145131"/>
            <a:ext cx="8074035" cy="66540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Descrição</a:t>
            </a:r>
            <a:r>
              <a:rPr lang="en-US" sz="28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da Base de Dados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511420-DF65-03FA-5699-4252FFEF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40350" r="22320"/>
          <a:stretch/>
        </p:blipFill>
        <p:spPr>
          <a:xfrm>
            <a:off x="1" y="10"/>
            <a:ext cx="4551219" cy="6857990"/>
          </a:xfrm>
          <a:custGeom>
            <a:avLst/>
            <a:gdLst/>
            <a:ahLst/>
            <a:cxnLst/>
            <a:rect l="l" t="t" r="r" b="b"/>
            <a:pathLst>
              <a:path w="4551219" h="6858000">
                <a:moveTo>
                  <a:pt x="4194211" y="6564619"/>
                </a:moveTo>
                <a:lnTo>
                  <a:pt x="4194211" y="6564620"/>
                </a:lnTo>
                <a:cubicBezTo>
                  <a:pt x="4204498" y="6575478"/>
                  <a:pt x="4210595" y="6582146"/>
                  <a:pt x="4216690" y="6588625"/>
                </a:cubicBezTo>
                <a:lnTo>
                  <a:pt x="4233312" y="6625224"/>
                </a:lnTo>
                <a:lnTo>
                  <a:pt x="4226218" y="6662539"/>
                </a:lnTo>
                <a:lnTo>
                  <a:pt x="4226217" y="6662540"/>
                </a:lnTo>
                <a:lnTo>
                  <a:pt x="4226216" y="6662543"/>
                </a:lnTo>
                <a:lnTo>
                  <a:pt x="4214767" y="6683026"/>
                </a:lnTo>
                <a:lnTo>
                  <a:pt x="4211619" y="6702975"/>
                </a:lnTo>
                <a:lnTo>
                  <a:pt x="4211619" y="6702976"/>
                </a:lnTo>
                <a:cubicBezTo>
                  <a:pt x="4212024" y="6716168"/>
                  <a:pt x="4217168" y="6729218"/>
                  <a:pt x="4225455" y="6742552"/>
                </a:cubicBezTo>
                <a:lnTo>
                  <a:pt x="4225456" y="6742554"/>
                </a:lnTo>
                <a:lnTo>
                  <a:pt x="4244933" y="6812061"/>
                </a:lnTo>
                <a:lnTo>
                  <a:pt x="4244933" y="6812063"/>
                </a:lnTo>
                <a:lnTo>
                  <a:pt x="4244933" y="6812062"/>
                </a:lnTo>
                <a:lnTo>
                  <a:pt x="4244933" y="6812061"/>
                </a:lnTo>
                <a:lnTo>
                  <a:pt x="4240159" y="6776799"/>
                </a:lnTo>
                <a:lnTo>
                  <a:pt x="4225456" y="6742554"/>
                </a:lnTo>
                <a:lnTo>
                  <a:pt x="4225455" y="6742551"/>
                </a:lnTo>
                <a:lnTo>
                  <a:pt x="4211619" y="6702975"/>
                </a:lnTo>
                <a:lnTo>
                  <a:pt x="4226216" y="6662543"/>
                </a:lnTo>
                <a:lnTo>
                  <a:pt x="4226217" y="6662541"/>
                </a:lnTo>
                <a:lnTo>
                  <a:pt x="4226218" y="6662539"/>
                </a:lnTo>
                <a:lnTo>
                  <a:pt x="4233301" y="6645551"/>
                </a:lnTo>
                <a:lnTo>
                  <a:pt x="4233312" y="6625224"/>
                </a:lnTo>
                <a:lnTo>
                  <a:pt x="4233312" y="6625223"/>
                </a:lnTo>
                <a:cubicBezTo>
                  <a:pt x="4231216" y="6611340"/>
                  <a:pt x="4225168" y="6597577"/>
                  <a:pt x="4216690" y="6588624"/>
                </a:cubicBezTo>
                <a:close/>
                <a:moveTo>
                  <a:pt x="4274532" y="6438980"/>
                </a:moveTo>
                <a:lnTo>
                  <a:pt x="4254602" y="6463839"/>
                </a:lnTo>
                <a:lnTo>
                  <a:pt x="4254600" y="6463848"/>
                </a:lnTo>
                <a:lnTo>
                  <a:pt x="4240803" y="6513011"/>
                </a:lnTo>
                <a:lnTo>
                  <a:pt x="4221998" y="6546193"/>
                </a:lnTo>
                <a:lnTo>
                  <a:pt x="4221998" y="6546194"/>
                </a:lnTo>
                <a:lnTo>
                  <a:pt x="4238336" y="6521803"/>
                </a:lnTo>
                <a:lnTo>
                  <a:pt x="4240803" y="6513011"/>
                </a:lnTo>
                <a:lnTo>
                  <a:pt x="4243614" y="6508051"/>
                </a:lnTo>
                <a:lnTo>
                  <a:pt x="4254600" y="6463848"/>
                </a:lnTo>
                <a:lnTo>
                  <a:pt x="4254602" y="6463840"/>
                </a:lnTo>
                <a:cubicBezTo>
                  <a:pt x="4257553" y="6451649"/>
                  <a:pt x="4265030" y="6444076"/>
                  <a:pt x="4274532" y="6438980"/>
                </a:cubicBezTo>
                <a:close/>
                <a:moveTo>
                  <a:pt x="4360506" y="6365203"/>
                </a:moveTo>
                <a:lnTo>
                  <a:pt x="4359224" y="6387909"/>
                </a:lnTo>
                <a:lnTo>
                  <a:pt x="4357461" y="6391548"/>
                </a:lnTo>
                <a:lnTo>
                  <a:pt x="4349806" y="6407331"/>
                </a:lnTo>
                <a:lnTo>
                  <a:pt x="4349806" y="6407332"/>
                </a:lnTo>
                <a:lnTo>
                  <a:pt x="4357461" y="6391548"/>
                </a:lnTo>
                <a:lnTo>
                  <a:pt x="4359225" y="6387909"/>
                </a:lnTo>
                <a:close/>
                <a:moveTo>
                  <a:pt x="4121437" y="4221390"/>
                </a:moveTo>
                <a:lnTo>
                  <a:pt x="4121437" y="4221391"/>
                </a:lnTo>
                <a:cubicBezTo>
                  <a:pt x="4122199" y="4232060"/>
                  <a:pt x="4122389" y="4243872"/>
                  <a:pt x="4127153" y="4253014"/>
                </a:cubicBezTo>
                <a:cubicBezTo>
                  <a:pt x="4139346" y="4277401"/>
                  <a:pt x="4154966" y="4300070"/>
                  <a:pt x="4166969" y="4324645"/>
                </a:cubicBezTo>
                <a:lnTo>
                  <a:pt x="4175923" y="4363890"/>
                </a:lnTo>
                <a:lnTo>
                  <a:pt x="4175161" y="4482003"/>
                </a:lnTo>
                <a:cubicBezTo>
                  <a:pt x="4172493" y="4546775"/>
                  <a:pt x="4171921" y="4612499"/>
                  <a:pt x="4115151" y="4659173"/>
                </a:cubicBezTo>
                <a:cubicBezTo>
                  <a:pt x="4110579" y="4662985"/>
                  <a:pt x="4107911" y="4671175"/>
                  <a:pt x="4107149" y="4677654"/>
                </a:cubicBezTo>
                <a:cubicBezTo>
                  <a:pt x="4103530" y="4707563"/>
                  <a:pt x="4103148" y="4738234"/>
                  <a:pt x="4097242" y="4767763"/>
                </a:cubicBezTo>
                <a:cubicBezTo>
                  <a:pt x="4094861" y="4779574"/>
                  <a:pt x="4094052" y="4790386"/>
                  <a:pt x="4095933" y="4800482"/>
                </a:cubicBezTo>
                <a:lnTo>
                  <a:pt x="4095933" y="4800483"/>
                </a:lnTo>
                <a:cubicBezTo>
                  <a:pt x="4097814" y="4810580"/>
                  <a:pt x="4102387" y="4819963"/>
                  <a:pt x="4110769" y="4828916"/>
                </a:cubicBezTo>
                <a:lnTo>
                  <a:pt x="4132950" y="4863342"/>
                </a:lnTo>
                <a:lnTo>
                  <a:pt x="4140479" y="4889274"/>
                </a:lnTo>
                <a:lnTo>
                  <a:pt x="4138774" y="4912167"/>
                </a:lnTo>
                <a:cubicBezTo>
                  <a:pt x="4137059" y="4919977"/>
                  <a:pt x="4136702" y="4927121"/>
                  <a:pt x="4137372" y="4933803"/>
                </a:cubicBezTo>
                <a:lnTo>
                  <a:pt x="4137372" y="4933804"/>
                </a:lnTo>
                <a:lnTo>
                  <a:pt x="4142131" y="4952672"/>
                </a:lnTo>
                <a:lnTo>
                  <a:pt x="4144924" y="4957453"/>
                </a:lnTo>
                <a:lnTo>
                  <a:pt x="4146202" y="4961455"/>
                </a:lnTo>
                <a:cubicBezTo>
                  <a:pt x="4150713" y="4970096"/>
                  <a:pt x="4156419" y="4978393"/>
                  <a:pt x="4162206" y="4987037"/>
                </a:cubicBezTo>
                <a:cubicBezTo>
                  <a:pt x="4173445" y="5003801"/>
                  <a:pt x="4187543" y="5022852"/>
                  <a:pt x="4188685" y="5041521"/>
                </a:cubicBezTo>
                <a:cubicBezTo>
                  <a:pt x="4189304" y="5052095"/>
                  <a:pt x="4192222" y="5062299"/>
                  <a:pt x="4195901" y="5072375"/>
                </a:cubicBezTo>
                <a:lnTo>
                  <a:pt x="4201805" y="5087442"/>
                </a:lnTo>
                <a:lnTo>
                  <a:pt x="4214832" y="5133219"/>
                </a:lnTo>
                <a:lnTo>
                  <a:pt x="4214833" y="5133224"/>
                </a:lnTo>
                <a:lnTo>
                  <a:pt x="4208118" y="5166112"/>
                </a:lnTo>
                <a:lnTo>
                  <a:pt x="4208118" y="5166113"/>
                </a:lnTo>
                <a:cubicBezTo>
                  <a:pt x="4207356" y="5167637"/>
                  <a:pt x="4207928" y="5169780"/>
                  <a:pt x="4208809" y="5172090"/>
                </a:cubicBezTo>
                <a:lnTo>
                  <a:pt x="4211356" y="5179067"/>
                </a:lnTo>
                <a:cubicBezTo>
                  <a:pt x="4214976" y="5196594"/>
                  <a:pt x="4215024" y="5213597"/>
                  <a:pt x="4211190" y="5229433"/>
                </a:cubicBezTo>
                <a:lnTo>
                  <a:pt x="4200644" y="5248928"/>
                </a:lnTo>
                <a:lnTo>
                  <a:pt x="4187733" y="5272795"/>
                </a:lnTo>
                <a:cubicBezTo>
                  <a:pt x="4176088" y="5285440"/>
                  <a:pt x="4168382" y="5298594"/>
                  <a:pt x="4163830" y="5312287"/>
                </a:cubicBezTo>
                <a:lnTo>
                  <a:pt x="4162774" y="5321350"/>
                </a:lnTo>
                <a:lnTo>
                  <a:pt x="4160300" y="5326162"/>
                </a:lnTo>
                <a:lnTo>
                  <a:pt x="4158854" y="5355013"/>
                </a:lnTo>
                <a:lnTo>
                  <a:pt x="4158854" y="5355014"/>
                </a:lnTo>
                <a:cubicBezTo>
                  <a:pt x="4159503" y="5364882"/>
                  <a:pt x="4161206" y="5375002"/>
                  <a:pt x="4163730" y="5385384"/>
                </a:cubicBezTo>
                <a:cubicBezTo>
                  <a:pt x="4166969" y="5398721"/>
                  <a:pt x="4169255" y="5412057"/>
                  <a:pt x="4171921" y="5425582"/>
                </a:cubicBezTo>
                <a:cubicBezTo>
                  <a:pt x="4175731" y="5443870"/>
                  <a:pt x="4179733" y="5462351"/>
                  <a:pt x="4183543" y="5480637"/>
                </a:cubicBezTo>
                <a:lnTo>
                  <a:pt x="4188067" y="5507667"/>
                </a:lnTo>
                <a:lnTo>
                  <a:pt x="4177448" y="5531691"/>
                </a:lnTo>
                <a:lnTo>
                  <a:pt x="4177447" y="5531692"/>
                </a:lnTo>
                <a:cubicBezTo>
                  <a:pt x="4170398" y="5537599"/>
                  <a:pt x="4167206" y="5542648"/>
                  <a:pt x="4167302" y="5547577"/>
                </a:cubicBezTo>
                <a:lnTo>
                  <a:pt x="4167302" y="5547578"/>
                </a:lnTo>
                <a:cubicBezTo>
                  <a:pt x="4167397" y="5552507"/>
                  <a:pt x="4170779" y="5557317"/>
                  <a:pt x="4176875" y="5562746"/>
                </a:cubicBezTo>
                <a:cubicBezTo>
                  <a:pt x="4219548" y="5600467"/>
                  <a:pt x="4246219" y="5646189"/>
                  <a:pt x="4248123" y="5704483"/>
                </a:cubicBezTo>
                <a:cubicBezTo>
                  <a:pt x="4248505" y="5716485"/>
                  <a:pt x="4251171" y="5728678"/>
                  <a:pt x="4254029" y="5740488"/>
                </a:cubicBezTo>
                <a:cubicBezTo>
                  <a:pt x="4255744" y="5747728"/>
                  <a:pt x="4257650" y="5756493"/>
                  <a:pt x="4262794" y="5760873"/>
                </a:cubicBezTo>
                <a:cubicBezTo>
                  <a:pt x="4302037" y="5794974"/>
                  <a:pt x="4329280" y="5837457"/>
                  <a:pt x="4351189" y="5883751"/>
                </a:cubicBezTo>
                <a:lnTo>
                  <a:pt x="4351191" y="5883755"/>
                </a:lnTo>
                <a:lnTo>
                  <a:pt x="4369094" y="5935945"/>
                </a:lnTo>
                <a:lnTo>
                  <a:pt x="4369096" y="5935949"/>
                </a:lnTo>
                <a:lnTo>
                  <a:pt x="4365476" y="5993289"/>
                </a:lnTo>
                <a:lnTo>
                  <a:pt x="4365475" y="5993290"/>
                </a:lnTo>
                <a:cubicBezTo>
                  <a:pt x="4364334" y="6004530"/>
                  <a:pt x="4364524" y="6017484"/>
                  <a:pt x="4358999" y="6026439"/>
                </a:cubicBezTo>
                <a:cubicBezTo>
                  <a:pt x="4341662" y="6054824"/>
                  <a:pt x="4322994" y="6082257"/>
                  <a:pt x="4302799" y="6108737"/>
                </a:cubicBezTo>
                <a:cubicBezTo>
                  <a:pt x="4294131" y="6120073"/>
                  <a:pt x="4289178" y="6126883"/>
                  <a:pt x="4289107" y="6133313"/>
                </a:cubicBezTo>
                <a:lnTo>
                  <a:pt x="4289107" y="6133314"/>
                </a:lnTo>
                <a:lnTo>
                  <a:pt x="4292807" y="6143189"/>
                </a:lnTo>
                <a:lnTo>
                  <a:pt x="4304703" y="6155599"/>
                </a:lnTo>
                <a:lnTo>
                  <a:pt x="4304706" y="6155602"/>
                </a:lnTo>
                <a:cubicBezTo>
                  <a:pt x="4326994" y="6175797"/>
                  <a:pt x="4338614" y="6200944"/>
                  <a:pt x="4343376" y="6228756"/>
                </a:cubicBezTo>
                <a:lnTo>
                  <a:pt x="4360713" y="6361539"/>
                </a:lnTo>
                <a:lnTo>
                  <a:pt x="4360713" y="6361538"/>
                </a:lnTo>
                <a:cubicBezTo>
                  <a:pt x="4357093" y="6317150"/>
                  <a:pt x="4350808" y="6272763"/>
                  <a:pt x="4343376" y="6228755"/>
                </a:cubicBezTo>
                <a:cubicBezTo>
                  <a:pt x="4338614" y="6200943"/>
                  <a:pt x="4326994" y="6175796"/>
                  <a:pt x="4304706" y="6155601"/>
                </a:cubicBezTo>
                <a:lnTo>
                  <a:pt x="4304703" y="6155599"/>
                </a:lnTo>
                <a:lnTo>
                  <a:pt x="4289107" y="6133314"/>
                </a:lnTo>
                <a:lnTo>
                  <a:pt x="4302799" y="6108738"/>
                </a:lnTo>
                <a:cubicBezTo>
                  <a:pt x="4322994" y="6082258"/>
                  <a:pt x="4341662" y="6054825"/>
                  <a:pt x="4358999" y="6026440"/>
                </a:cubicBezTo>
                <a:cubicBezTo>
                  <a:pt x="4364524" y="6017485"/>
                  <a:pt x="4364334" y="6004531"/>
                  <a:pt x="4365475" y="5993291"/>
                </a:cubicBezTo>
                <a:lnTo>
                  <a:pt x="4365476" y="5993289"/>
                </a:lnTo>
                <a:lnTo>
                  <a:pt x="4368929" y="5964476"/>
                </a:lnTo>
                <a:lnTo>
                  <a:pt x="4369096" y="5935949"/>
                </a:lnTo>
                <a:lnTo>
                  <a:pt x="4369096" y="5935948"/>
                </a:lnTo>
                <a:lnTo>
                  <a:pt x="4369094" y="5935945"/>
                </a:lnTo>
                <a:lnTo>
                  <a:pt x="4362214" y="5909350"/>
                </a:lnTo>
                <a:lnTo>
                  <a:pt x="4351191" y="5883755"/>
                </a:lnTo>
                <a:lnTo>
                  <a:pt x="4351189" y="5883750"/>
                </a:lnTo>
                <a:cubicBezTo>
                  <a:pt x="4329280" y="5837456"/>
                  <a:pt x="4302037" y="5794973"/>
                  <a:pt x="4262794" y="5760872"/>
                </a:cubicBezTo>
                <a:cubicBezTo>
                  <a:pt x="4257650" y="5756492"/>
                  <a:pt x="4255744" y="5747727"/>
                  <a:pt x="4254029" y="5740487"/>
                </a:cubicBezTo>
                <a:cubicBezTo>
                  <a:pt x="4251171" y="5728677"/>
                  <a:pt x="4248505" y="5716484"/>
                  <a:pt x="4248123" y="5704482"/>
                </a:cubicBezTo>
                <a:cubicBezTo>
                  <a:pt x="4246219" y="5646188"/>
                  <a:pt x="4219548" y="5600466"/>
                  <a:pt x="4176875" y="5562745"/>
                </a:cubicBezTo>
                <a:lnTo>
                  <a:pt x="4167302" y="5547577"/>
                </a:lnTo>
                <a:lnTo>
                  <a:pt x="4177447" y="5531693"/>
                </a:lnTo>
                <a:lnTo>
                  <a:pt x="4177448" y="5531691"/>
                </a:lnTo>
                <a:lnTo>
                  <a:pt x="4185847" y="5520421"/>
                </a:lnTo>
                <a:lnTo>
                  <a:pt x="4188067" y="5507667"/>
                </a:lnTo>
                <a:lnTo>
                  <a:pt x="4188067" y="5507666"/>
                </a:lnTo>
                <a:cubicBezTo>
                  <a:pt x="4188020" y="5498831"/>
                  <a:pt x="4185448" y="5489496"/>
                  <a:pt x="4183543" y="5480636"/>
                </a:cubicBezTo>
                <a:cubicBezTo>
                  <a:pt x="4179733" y="5462350"/>
                  <a:pt x="4175731" y="5443869"/>
                  <a:pt x="4171921" y="5425581"/>
                </a:cubicBezTo>
                <a:cubicBezTo>
                  <a:pt x="4169255" y="5412056"/>
                  <a:pt x="4166969" y="5398720"/>
                  <a:pt x="4163730" y="5385383"/>
                </a:cubicBezTo>
                <a:lnTo>
                  <a:pt x="4158854" y="5355013"/>
                </a:lnTo>
                <a:lnTo>
                  <a:pt x="4162774" y="5321350"/>
                </a:lnTo>
                <a:lnTo>
                  <a:pt x="4187733" y="5272796"/>
                </a:lnTo>
                <a:lnTo>
                  <a:pt x="4200644" y="5248928"/>
                </a:lnTo>
                <a:lnTo>
                  <a:pt x="4211191" y="5229432"/>
                </a:lnTo>
                <a:lnTo>
                  <a:pt x="4211356" y="5179067"/>
                </a:lnTo>
                <a:lnTo>
                  <a:pt x="4211356" y="5179066"/>
                </a:lnTo>
                <a:cubicBezTo>
                  <a:pt x="4210880" y="5176875"/>
                  <a:pt x="4209690" y="5174399"/>
                  <a:pt x="4208809" y="5172089"/>
                </a:cubicBezTo>
                <a:lnTo>
                  <a:pt x="4208118" y="5166113"/>
                </a:lnTo>
                <a:lnTo>
                  <a:pt x="4214833" y="5133224"/>
                </a:lnTo>
                <a:lnTo>
                  <a:pt x="4214833" y="5133223"/>
                </a:lnTo>
                <a:lnTo>
                  <a:pt x="4214832" y="5133219"/>
                </a:lnTo>
                <a:lnTo>
                  <a:pt x="4207690" y="5102460"/>
                </a:lnTo>
                <a:lnTo>
                  <a:pt x="4201805" y="5087442"/>
                </a:lnTo>
                <a:lnTo>
                  <a:pt x="4201799" y="5087422"/>
                </a:lnTo>
                <a:cubicBezTo>
                  <a:pt x="4195713" y="5072410"/>
                  <a:pt x="4189614" y="5057380"/>
                  <a:pt x="4188685" y="5041520"/>
                </a:cubicBezTo>
                <a:cubicBezTo>
                  <a:pt x="4187543" y="5022851"/>
                  <a:pt x="4173445" y="5003800"/>
                  <a:pt x="4162206" y="4987036"/>
                </a:cubicBezTo>
                <a:lnTo>
                  <a:pt x="4144924" y="4957453"/>
                </a:lnTo>
                <a:lnTo>
                  <a:pt x="4137372" y="4933804"/>
                </a:lnTo>
                <a:lnTo>
                  <a:pt x="4138774" y="4912168"/>
                </a:lnTo>
                <a:cubicBezTo>
                  <a:pt x="4140536" y="4904357"/>
                  <a:pt x="4141048" y="4896713"/>
                  <a:pt x="4140479" y="4889275"/>
                </a:cubicBezTo>
                <a:lnTo>
                  <a:pt x="4140479" y="4889274"/>
                </a:lnTo>
                <a:lnTo>
                  <a:pt x="4135701" y="4867613"/>
                </a:lnTo>
                <a:lnTo>
                  <a:pt x="4132950" y="4863342"/>
                </a:lnTo>
                <a:lnTo>
                  <a:pt x="4131200" y="4857316"/>
                </a:lnTo>
                <a:cubicBezTo>
                  <a:pt x="4126057" y="4847213"/>
                  <a:pt x="4119056" y="4837702"/>
                  <a:pt x="4110769" y="4828915"/>
                </a:cubicBezTo>
                <a:lnTo>
                  <a:pt x="4095933" y="4800482"/>
                </a:lnTo>
                <a:lnTo>
                  <a:pt x="4097242" y="4767764"/>
                </a:lnTo>
                <a:cubicBezTo>
                  <a:pt x="4103148" y="4738235"/>
                  <a:pt x="4103530" y="4707564"/>
                  <a:pt x="4107149" y="4677655"/>
                </a:cubicBezTo>
                <a:cubicBezTo>
                  <a:pt x="4107911" y="4671176"/>
                  <a:pt x="4110579" y="4662986"/>
                  <a:pt x="4115151" y="4659174"/>
                </a:cubicBezTo>
                <a:cubicBezTo>
                  <a:pt x="4171921" y="4612500"/>
                  <a:pt x="4172493" y="4546776"/>
                  <a:pt x="4175161" y="4482004"/>
                </a:cubicBezTo>
                <a:cubicBezTo>
                  <a:pt x="4176875" y="4442761"/>
                  <a:pt x="4176875" y="4403325"/>
                  <a:pt x="4175923" y="4363890"/>
                </a:cubicBezTo>
                <a:lnTo>
                  <a:pt x="4175923" y="4363889"/>
                </a:lnTo>
                <a:cubicBezTo>
                  <a:pt x="4175731" y="4350553"/>
                  <a:pt x="4172683" y="4336456"/>
                  <a:pt x="4166969" y="4324644"/>
                </a:cubicBezTo>
                <a:cubicBezTo>
                  <a:pt x="4154966" y="4300069"/>
                  <a:pt x="4139346" y="4277400"/>
                  <a:pt x="4127153" y="4253013"/>
                </a:cubicBezTo>
                <a:close/>
                <a:moveTo>
                  <a:pt x="4190328" y="2836171"/>
                </a:moveTo>
                <a:lnTo>
                  <a:pt x="4181637" y="2848792"/>
                </a:lnTo>
                <a:cubicBezTo>
                  <a:pt x="4176637" y="2865009"/>
                  <a:pt x="4170779" y="2881306"/>
                  <a:pt x="4166033" y="2897784"/>
                </a:cubicBezTo>
                <a:lnTo>
                  <a:pt x="4165004" y="2903549"/>
                </a:lnTo>
                <a:lnTo>
                  <a:pt x="4161730" y="2914327"/>
                </a:lnTo>
                <a:lnTo>
                  <a:pt x="4157099" y="2947858"/>
                </a:lnTo>
                <a:lnTo>
                  <a:pt x="4157098" y="2947861"/>
                </a:lnTo>
                <a:lnTo>
                  <a:pt x="4157098" y="2947862"/>
                </a:lnTo>
                <a:cubicBezTo>
                  <a:pt x="4156729" y="2959156"/>
                  <a:pt x="4157729" y="2970575"/>
                  <a:pt x="4160682" y="2982148"/>
                </a:cubicBezTo>
                <a:lnTo>
                  <a:pt x="4172375" y="3077401"/>
                </a:lnTo>
                <a:lnTo>
                  <a:pt x="4159920" y="3172653"/>
                </a:lnTo>
                <a:cubicBezTo>
                  <a:pt x="4134011" y="3276479"/>
                  <a:pt x="4106579" y="3380304"/>
                  <a:pt x="4112293" y="3489466"/>
                </a:cubicBezTo>
                <a:cubicBezTo>
                  <a:pt x="4113245" y="3507562"/>
                  <a:pt x="4101624" y="3529089"/>
                  <a:pt x="4090194" y="3544712"/>
                </a:cubicBezTo>
                <a:cubicBezTo>
                  <a:pt x="4079336" y="3559667"/>
                  <a:pt x="4073477" y="3566811"/>
                  <a:pt x="4072572" y="3574407"/>
                </a:cubicBezTo>
                <a:lnTo>
                  <a:pt x="4072572" y="3574408"/>
                </a:lnTo>
                <a:cubicBezTo>
                  <a:pt x="4071667" y="3582004"/>
                  <a:pt x="4075716" y="3590053"/>
                  <a:pt x="4084670" y="3606817"/>
                </a:cubicBezTo>
                <a:cubicBezTo>
                  <a:pt x="4089052" y="3614819"/>
                  <a:pt x="4091718" y="3624725"/>
                  <a:pt x="4098196" y="3630632"/>
                </a:cubicBezTo>
                <a:lnTo>
                  <a:pt x="4115925" y="3654415"/>
                </a:lnTo>
                <a:lnTo>
                  <a:pt x="4118836" y="3665923"/>
                </a:lnTo>
                <a:lnTo>
                  <a:pt x="4122437" y="3680163"/>
                </a:lnTo>
                <a:lnTo>
                  <a:pt x="4118389" y="3734836"/>
                </a:lnTo>
                <a:lnTo>
                  <a:pt x="4118389" y="3734837"/>
                </a:lnTo>
                <a:cubicBezTo>
                  <a:pt x="4117437" y="3741315"/>
                  <a:pt x="4116103" y="3749125"/>
                  <a:pt x="4118771" y="3754652"/>
                </a:cubicBezTo>
                <a:lnTo>
                  <a:pt x="4125128" y="3789775"/>
                </a:lnTo>
                <a:lnTo>
                  <a:pt x="4110197" y="3822471"/>
                </a:lnTo>
                <a:cubicBezTo>
                  <a:pt x="4103149" y="3831901"/>
                  <a:pt x="4097529" y="3842045"/>
                  <a:pt x="4095862" y="3852618"/>
                </a:cubicBezTo>
                <a:lnTo>
                  <a:pt x="4095862" y="3852619"/>
                </a:lnTo>
                <a:lnTo>
                  <a:pt x="4096642" y="3868763"/>
                </a:lnTo>
                <a:lnTo>
                  <a:pt x="4105245" y="3885336"/>
                </a:lnTo>
                <a:lnTo>
                  <a:pt x="4105245" y="3885338"/>
                </a:lnTo>
                <a:cubicBezTo>
                  <a:pt x="4114961" y="3897721"/>
                  <a:pt x="4122367" y="3910318"/>
                  <a:pt x="4127626" y="3923124"/>
                </a:cubicBezTo>
                <a:lnTo>
                  <a:pt x="4137130" y="3962159"/>
                </a:lnTo>
                <a:lnTo>
                  <a:pt x="4121438" y="4043837"/>
                </a:lnTo>
                <a:lnTo>
                  <a:pt x="4121437" y="4043838"/>
                </a:lnTo>
                <a:cubicBezTo>
                  <a:pt x="4112674" y="4063841"/>
                  <a:pt x="4107292" y="4083701"/>
                  <a:pt x="4106316" y="4103824"/>
                </a:cubicBezTo>
                <a:lnTo>
                  <a:pt x="4106316" y="4103825"/>
                </a:lnTo>
                <a:lnTo>
                  <a:pt x="4108283" y="4134255"/>
                </a:lnTo>
                <a:lnTo>
                  <a:pt x="4117627" y="4165381"/>
                </a:lnTo>
                <a:lnTo>
                  <a:pt x="4117627" y="4165383"/>
                </a:lnTo>
                <a:lnTo>
                  <a:pt x="4121532" y="4192387"/>
                </a:lnTo>
                <a:lnTo>
                  <a:pt x="4121532" y="4192386"/>
                </a:lnTo>
                <a:cubicBezTo>
                  <a:pt x="4121628" y="4182766"/>
                  <a:pt x="4121056" y="4173479"/>
                  <a:pt x="4117627" y="4165382"/>
                </a:cubicBezTo>
                <a:lnTo>
                  <a:pt x="4117627" y="4165381"/>
                </a:lnTo>
                <a:lnTo>
                  <a:pt x="4106316" y="4103825"/>
                </a:lnTo>
                <a:lnTo>
                  <a:pt x="4121437" y="4043839"/>
                </a:lnTo>
                <a:lnTo>
                  <a:pt x="4121438" y="4043837"/>
                </a:lnTo>
                <a:lnTo>
                  <a:pt x="4134740" y="4002409"/>
                </a:lnTo>
                <a:lnTo>
                  <a:pt x="4137130" y="3962159"/>
                </a:lnTo>
                <a:lnTo>
                  <a:pt x="4137130" y="3962158"/>
                </a:lnTo>
                <a:cubicBezTo>
                  <a:pt x="4134868" y="3935726"/>
                  <a:pt x="4124677" y="3910103"/>
                  <a:pt x="4105245" y="3885337"/>
                </a:cubicBezTo>
                <a:lnTo>
                  <a:pt x="4105245" y="3885336"/>
                </a:lnTo>
                <a:lnTo>
                  <a:pt x="4095862" y="3852619"/>
                </a:lnTo>
                <a:lnTo>
                  <a:pt x="4110197" y="3822472"/>
                </a:lnTo>
                <a:cubicBezTo>
                  <a:pt x="4118389" y="3811613"/>
                  <a:pt x="4123533" y="3800896"/>
                  <a:pt x="4125128" y="3789776"/>
                </a:cubicBezTo>
                <a:lnTo>
                  <a:pt x="4125128" y="3789775"/>
                </a:lnTo>
                <a:cubicBezTo>
                  <a:pt x="4126724" y="3778654"/>
                  <a:pt x="4124771" y="3767129"/>
                  <a:pt x="4118771" y="3754651"/>
                </a:cubicBezTo>
                <a:lnTo>
                  <a:pt x="4118389" y="3734837"/>
                </a:lnTo>
                <a:lnTo>
                  <a:pt x="4122437" y="3680163"/>
                </a:lnTo>
                <a:lnTo>
                  <a:pt x="4122437" y="3680162"/>
                </a:lnTo>
                <a:lnTo>
                  <a:pt x="4118836" y="3665923"/>
                </a:lnTo>
                <a:lnTo>
                  <a:pt x="4115925" y="3654415"/>
                </a:lnTo>
                <a:lnTo>
                  <a:pt x="4115925" y="3654415"/>
                </a:lnTo>
                <a:lnTo>
                  <a:pt x="4115925" y="3654415"/>
                </a:lnTo>
                <a:cubicBezTo>
                  <a:pt x="4112115" y="3646122"/>
                  <a:pt x="4106436" y="3638156"/>
                  <a:pt x="4098196" y="3630631"/>
                </a:cubicBezTo>
                <a:cubicBezTo>
                  <a:pt x="4091718" y="3624724"/>
                  <a:pt x="4089052" y="3614818"/>
                  <a:pt x="4084670" y="3606816"/>
                </a:cubicBezTo>
                <a:cubicBezTo>
                  <a:pt x="4080193" y="3598434"/>
                  <a:pt x="4076942" y="3592231"/>
                  <a:pt x="4074924" y="3587173"/>
                </a:cubicBezTo>
                <a:lnTo>
                  <a:pt x="4072572" y="3574407"/>
                </a:lnTo>
                <a:lnTo>
                  <a:pt x="4077651" y="3562320"/>
                </a:lnTo>
                <a:cubicBezTo>
                  <a:pt x="4080586" y="3557715"/>
                  <a:pt x="4084765" y="3552190"/>
                  <a:pt x="4090194" y="3544713"/>
                </a:cubicBezTo>
                <a:cubicBezTo>
                  <a:pt x="4101624" y="3529090"/>
                  <a:pt x="4113245" y="3507563"/>
                  <a:pt x="4112293" y="3489467"/>
                </a:cubicBezTo>
                <a:cubicBezTo>
                  <a:pt x="4106579" y="3380305"/>
                  <a:pt x="4134011" y="3276480"/>
                  <a:pt x="4159920" y="3172654"/>
                </a:cubicBezTo>
                <a:cubicBezTo>
                  <a:pt x="4167922" y="3140649"/>
                  <a:pt x="4172160" y="3109025"/>
                  <a:pt x="4172375" y="3077401"/>
                </a:cubicBezTo>
                <a:lnTo>
                  <a:pt x="4172375" y="3077400"/>
                </a:lnTo>
                <a:cubicBezTo>
                  <a:pt x="4172589" y="3045776"/>
                  <a:pt x="4168779" y="3014152"/>
                  <a:pt x="4160682" y="2982147"/>
                </a:cubicBezTo>
                <a:lnTo>
                  <a:pt x="4157098" y="2947862"/>
                </a:lnTo>
                <a:lnTo>
                  <a:pt x="4157099" y="2947858"/>
                </a:lnTo>
                <a:lnTo>
                  <a:pt x="4165004" y="2903549"/>
                </a:lnTo>
                <a:lnTo>
                  <a:pt x="4181637" y="2848793"/>
                </a:lnTo>
                <a:cubicBezTo>
                  <a:pt x="4182970" y="2844316"/>
                  <a:pt x="4186256" y="2839982"/>
                  <a:pt x="4190328" y="2836172"/>
                </a:cubicBezTo>
                <a:close/>
                <a:moveTo>
                  <a:pt x="3705842" y="1508457"/>
                </a:moveTo>
                <a:lnTo>
                  <a:pt x="3677748" y="1596213"/>
                </a:lnTo>
                <a:cubicBezTo>
                  <a:pt x="3675271" y="1604978"/>
                  <a:pt x="3676796" y="1615836"/>
                  <a:pt x="3679653" y="1624980"/>
                </a:cubicBezTo>
                <a:cubicBezTo>
                  <a:pt x="3689369" y="1656223"/>
                  <a:pt x="3713754" y="1676036"/>
                  <a:pt x="3736234" y="1697753"/>
                </a:cubicBezTo>
                <a:cubicBezTo>
                  <a:pt x="3746141" y="1707279"/>
                  <a:pt x="3753189" y="1720423"/>
                  <a:pt x="3758903" y="1733188"/>
                </a:cubicBezTo>
                <a:cubicBezTo>
                  <a:pt x="3773574" y="1766335"/>
                  <a:pt x="3786718" y="1800246"/>
                  <a:pt x="3800624" y="1833775"/>
                </a:cubicBezTo>
                <a:cubicBezTo>
                  <a:pt x="3801958" y="1837013"/>
                  <a:pt x="3805387" y="1839679"/>
                  <a:pt x="3808245" y="1842158"/>
                </a:cubicBezTo>
                <a:cubicBezTo>
                  <a:pt x="3838346" y="1866922"/>
                  <a:pt x="3868635" y="1891497"/>
                  <a:pt x="3898736" y="1916454"/>
                </a:cubicBezTo>
                <a:cubicBezTo>
                  <a:pt x="3904450" y="1921216"/>
                  <a:pt x="3908642" y="1928076"/>
                  <a:pt x="3914166" y="1933219"/>
                </a:cubicBezTo>
                <a:cubicBezTo>
                  <a:pt x="3921786" y="1940459"/>
                  <a:pt x="3929027" y="1949603"/>
                  <a:pt x="3938171" y="1953413"/>
                </a:cubicBezTo>
                <a:cubicBezTo>
                  <a:pt x="3966936" y="1965224"/>
                  <a:pt x="3979320" y="1987894"/>
                  <a:pt x="3984654" y="2016469"/>
                </a:cubicBezTo>
                <a:cubicBezTo>
                  <a:pt x="3989607" y="2042570"/>
                  <a:pt x="3993799" y="2068669"/>
                  <a:pt x="3999513" y="2094578"/>
                </a:cubicBezTo>
                <a:cubicBezTo>
                  <a:pt x="4006371" y="2126201"/>
                  <a:pt x="4013801" y="2157636"/>
                  <a:pt x="4022184" y="2188879"/>
                </a:cubicBezTo>
                <a:cubicBezTo>
                  <a:pt x="4025804" y="2202404"/>
                  <a:pt x="4029994" y="2216692"/>
                  <a:pt x="4037424" y="2228314"/>
                </a:cubicBezTo>
                <a:cubicBezTo>
                  <a:pt x="4057999" y="2260890"/>
                  <a:pt x="4071905" y="2295753"/>
                  <a:pt x="4066381" y="2334044"/>
                </a:cubicBezTo>
                <a:cubicBezTo>
                  <a:pt x="4061999" y="2364715"/>
                  <a:pt x="4073239" y="2390434"/>
                  <a:pt x="4090766" y="2409485"/>
                </a:cubicBezTo>
                <a:cubicBezTo>
                  <a:pt x="4098720" y="2418154"/>
                  <a:pt x="4104233" y="2426976"/>
                  <a:pt x="4107867" y="2435912"/>
                </a:cubicBezTo>
                <a:lnTo>
                  <a:pt x="4113698" y="2463017"/>
                </a:lnTo>
                <a:lnTo>
                  <a:pt x="4105056" y="2518262"/>
                </a:lnTo>
                <a:lnTo>
                  <a:pt x="4105055" y="2518263"/>
                </a:lnTo>
                <a:cubicBezTo>
                  <a:pt x="4102388" y="2527789"/>
                  <a:pt x="4101244" y="2536456"/>
                  <a:pt x="4101411" y="2545005"/>
                </a:cubicBezTo>
                <a:lnTo>
                  <a:pt x="4101411" y="2545006"/>
                </a:lnTo>
                <a:cubicBezTo>
                  <a:pt x="4101577" y="2553555"/>
                  <a:pt x="4103054" y="2561985"/>
                  <a:pt x="4105625" y="2571034"/>
                </a:cubicBezTo>
                <a:cubicBezTo>
                  <a:pt x="4117627" y="2612945"/>
                  <a:pt x="4150204" y="2640950"/>
                  <a:pt x="4178779" y="2668001"/>
                </a:cubicBezTo>
                <a:cubicBezTo>
                  <a:pt x="4203164" y="2691054"/>
                  <a:pt x="4216880" y="2716963"/>
                  <a:pt x="4227170" y="2745348"/>
                </a:cubicBezTo>
                <a:lnTo>
                  <a:pt x="4227170" y="2745351"/>
                </a:lnTo>
                <a:lnTo>
                  <a:pt x="4233090" y="2778005"/>
                </a:lnTo>
                <a:lnTo>
                  <a:pt x="4232670" y="2785439"/>
                </a:lnTo>
                <a:lnTo>
                  <a:pt x="4222591" y="2811779"/>
                </a:lnTo>
                <a:lnTo>
                  <a:pt x="4222587" y="2811786"/>
                </a:lnTo>
                <a:lnTo>
                  <a:pt x="4222588" y="2811786"/>
                </a:lnTo>
                <a:lnTo>
                  <a:pt x="4222591" y="2811779"/>
                </a:lnTo>
                <a:lnTo>
                  <a:pt x="4232241" y="2793022"/>
                </a:lnTo>
                <a:lnTo>
                  <a:pt x="4232670" y="2785439"/>
                </a:lnTo>
                <a:lnTo>
                  <a:pt x="4233870" y="2782304"/>
                </a:lnTo>
                <a:lnTo>
                  <a:pt x="4233090" y="2778005"/>
                </a:lnTo>
                <a:lnTo>
                  <a:pt x="4233500" y="2770757"/>
                </a:lnTo>
                <a:lnTo>
                  <a:pt x="4227170" y="2745351"/>
                </a:lnTo>
                <a:lnTo>
                  <a:pt x="4227170" y="2745347"/>
                </a:lnTo>
                <a:cubicBezTo>
                  <a:pt x="4216880" y="2716962"/>
                  <a:pt x="4203164" y="2691053"/>
                  <a:pt x="4178779" y="2668000"/>
                </a:cubicBezTo>
                <a:cubicBezTo>
                  <a:pt x="4150204" y="2640949"/>
                  <a:pt x="4117627" y="2612944"/>
                  <a:pt x="4105625" y="2571033"/>
                </a:cubicBezTo>
                <a:lnTo>
                  <a:pt x="4101411" y="2545006"/>
                </a:lnTo>
                <a:lnTo>
                  <a:pt x="4105055" y="2518264"/>
                </a:lnTo>
                <a:lnTo>
                  <a:pt x="4105056" y="2518262"/>
                </a:lnTo>
                <a:lnTo>
                  <a:pt x="4111636" y="2490550"/>
                </a:lnTo>
                <a:lnTo>
                  <a:pt x="4113698" y="2463017"/>
                </a:lnTo>
                <a:lnTo>
                  <a:pt x="4113698" y="2463016"/>
                </a:lnTo>
                <a:cubicBezTo>
                  <a:pt x="4112817" y="2444776"/>
                  <a:pt x="4106674" y="2426821"/>
                  <a:pt x="4090766" y="2409484"/>
                </a:cubicBezTo>
                <a:cubicBezTo>
                  <a:pt x="4073239" y="2390433"/>
                  <a:pt x="4061999" y="2364714"/>
                  <a:pt x="4066381" y="2334043"/>
                </a:cubicBezTo>
                <a:cubicBezTo>
                  <a:pt x="4071905" y="2295752"/>
                  <a:pt x="4057999" y="2260889"/>
                  <a:pt x="4037424" y="2228313"/>
                </a:cubicBezTo>
                <a:cubicBezTo>
                  <a:pt x="4029994" y="2216691"/>
                  <a:pt x="4025804" y="2202403"/>
                  <a:pt x="4022184" y="2188878"/>
                </a:cubicBezTo>
                <a:cubicBezTo>
                  <a:pt x="4013801" y="2157635"/>
                  <a:pt x="4006371" y="2126200"/>
                  <a:pt x="3999513" y="2094577"/>
                </a:cubicBezTo>
                <a:cubicBezTo>
                  <a:pt x="3993799" y="2068668"/>
                  <a:pt x="3989607" y="2042569"/>
                  <a:pt x="3984654" y="2016468"/>
                </a:cubicBezTo>
                <a:cubicBezTo>
                  <a:pt x="3979320" y="1987893"/>
                  <a:pt x="3966936" y="1965223"/>
                  <a:pt x="3938171" y="1953412"/>
                </a:cubicBezTo>
                <a:cubicBezTo>
                  <a:pt x="3929027" y="1949602"/>
                  <a:pt x="3921786" y="1940458"/>
                  <a:pt x="3914166" y="1933218"/>
                </a:cubicBezTo>
                <a:cubicBezTo>
                  <a:pt x="3908642" y="1928075"/>
                  <a:pt x="3904450" y="1921215"/>
                  <a:pt x="3898736" y="1916453"/>
                </a:cubicBezTo>
                <a:cubicBezTo>
                  <a:pt x="3868635" y="1891496"/>
                  <a:pt x="3838346" y="1866921"/>
                  <a:pt x="3808245" y="1842157"/>
                </a:cubicBezTo>
                <a:cubicBezTo>
                  <a:pt x="3805387" y="1839678"/>
                  <a:pt x="3801958" y="1837012"/>
                  <a:pt x="3800624" y="1833774"/>
                </a:cubicBezTo>
                <a:cubicBezTo>
                  <a:pt x="3786718" y="1800245"/>
                  <a:pt x="3773575" y="1766334"/>
                  <a:pt x="3758903" y="1733187"/>
                </a:cubicBezTo>
                <a:cubicBezTo>
                  <a:pt x="3753189" y="1720422"/>
                  <a:pt x="3746141" y="1707278"/>
                  <a:pt x="3736235" y="1697752"/>
                </a:cubicBezTo>
                <a:cubicBezTo>
                  <a:pt x="3713755" y="1676035"/>
                  <a:pt x="3689369" y="1656222"/>
                  <a:pt x="3679653" y="1624979"/>
                </a:cubicBezTo>
                <a:cubicBezTo>
                  <a:pt x="3676797" y="1615835"/>
                  <a:pt x="3675272" y="1604977"/>
                  <a:pt x="3677749" y="1596212"/>
                </a:cubicBezTo>
                <a:close/>
                <a:moveTo>
                  <a:pt x="3724447" y="1459072"/>
                </a:moveTo>
                <a:lnTo>
                  <a:pt x="3724446" y="1459073"/>
                </a:lnTo>
                <a:lnTo>
                  <a:pt x="3715229" y="1481571"/>
                </a:lnTo>
                <a:close/>
                <a:moveTo>
                  <a:pt x="3743640" y="1268757"/>
                </a:moveTo>
                <a:cubicBezTo>
                  <a:pt x="3744092" y="1275401"/>
                  <a:pt x="3745664" y="1281688"/>
                  <a:pt x="3748807" y="1286069"/>
                </a:cubicBezTo>
                <a:cubicBezTo>
                  <a:pt x="3763380" y="1306929"/>
                  <a:pt x="3769620" y="1328552"/>
                  <a:pt x="3771144" y="1350627"/>
                </a:cubicBezTo>
                <a:lnTo>
                  <a:pt x="3765550" y="1413839"/>
                </a:lnTo>
                <a:lnTo>
                  <a:pt x="3771145" y="1350626"/>
                </a:lnTo>
                <a:cubicBezTo>
                  <a:pt x="3769620" y="1328551"/>
                  <a:pt x="3763381" y="1306929"/>
                  <a:pt x="3748807" y="1286068"/>
                </a:cubicBezTo>
                <a:close/>
                <a:moveTo>
                  <a:pt x="3685369" y="773034"/>
                </a:moveTo>
                <a:lnTo>
                  <a:pt x="3685369" y="773035"/>
                </a:lnTo>
                <a:cubicBezTo>
                  <a:pt x="3687655" y="800276"/>
                  <a:pt x="3690893" y="827329"/>
                  <a:pt x="3693369" y="854379"/>
                </a:cubicBezTo>
                <a:cubicBezTo>
                  <a:pt x="3695655" y="878956"/>
                  <a:pt x="3696417" y="903722"/>
                  <a:pt x="3724422" y="915343"/>
                </a:cubicBezTo>
                <a:cubicBezTo>
                  <a:pt x="3728804" y="917059"/>
                  <a:pt x="3732042" y="922773"/>
                  <a:pt x="3734900" y="927155"/>
                </a:cubicBezTo>
                <a:cubicBezTo>
                  <a:pt x="3778908" y="994785"/>
                  <a:pt x="3777764" y="1030980"/>
                  <a:pt x="3731280" y="1097087"/>
                </a:cubicBezTo>
                <a:cubicBezTo>
                  <a:pt x="3726518" y="1103945"/>
                  <a:pt x="3723088" y="1118613"/>
                  <a:pt x="3726898" y="1123185"/>
                </a:cubicBezTo>
                <a:cubicBezTo>
                  <a:pt x="3742710" y="1142617"/>
                  <a:pt x="3749759" y="1162953"/>
                  <a:pt x="3751617" y="1184028"/>
                </a:cubicBezTo>
                <a:cubicBezTo>
                  <a:pt x="3749759" y="1162953"/>
                  <a:pt x="3742711" y="1142616"/>
                  <a:pt x="3726899" y="1123184"/>
                </a:cubicBezTo>
                <a:cubicBezTo>
                  <a:pt x="3723089" y="1118612"/>
                  <a:pt x="3726519" y="1103944"/>
                  <a:pt x="3731281" y="1097086"/>
                </a:cubicBezTo>
                <a:cubicBezTo>
                  <a:pt x="3777765" y="1030979"/>
                  <a:pt x="3778909" y="994784"/>
                  <a:pt x="3734901" y="927154"/>
                </a:cubicBezTo>
                <a:cubicBezTo>
                  <a:pt x="3732043" y="922772"/>
                  <a:pt x="3728805" y="917058"/>
                  <a:pt x="3724423" y="915342"/>
                </a:cubicBezTo>
                <a:cubicBezTo>
                  <a:pt x="3696417" y="903721"/>
                  <a:pt x="3695655" y="878955"/>
                  <a:pt x="3693369" y="854378"/>
                </a:cubicBezTo>
                <a:close/>
                <a:moveTo>
                  <a:pt x="3740770" y="517850"/>
                </a:moveTo>
                <a:lnTo>
                  <a:pt x="3731852" y="556047"/>
                </a:lnTo>
                <a:cubicBezTo>
                  <a:pt x="3729756" y="564048"/>
                  <a:pt x="3724232" y="572622"/>
                  <a:pt x="3725374" y="580050"/>
                </a:cubicBezTo>
                <a:cubicBezTo>
                  <a:pt x="3728708" y="601578"/>
                  <a:pt x="3726279" y="622200"/>
                  <a:pt x="3721993" y="642537"/>
                </a:cubicBezTo>
                <a:lnTo>
                  <a:pt x="3709470" y="694927"/>
                </a:lnTo>
                <a:lnTo>
                  <a:pt x="3721994" y="642536"/>
                </a:lnTo>
                <a:cubicBezTo>
                  <a:pt x="3726280" y="622200"/>
                  <a:pt x="3728709" y="601577"/>
                  <a:pt x="3725375" y="580049"/>
                </a:cubicBezTo>
                <a:cubicBezTo>
                  <a:pt x="3724233" y="572621"/>
                  <a:pt x="3729757" y="564047"/>
                  <a:pt x="3731853" y="556046"/>
                </a:cubicBezTo>
                <a:close/>
                <a:moveTo>
                  <a:pt x="3754065" y="298168"/>
                </a:moveTo>
                <a:lnTo>
                  <a:pt x="3739283" y="313532"/>
                </a:lnTo>
                <a:lnTo>
                  <a:pt x="3739283" y="313532"/>
                </a:lnTo>
                <a:lnTo>
                  <a:pt x="3739282" y="313533"/>
                </a:lnTo>
                <a:cubicBezTo>
                  <a:pt x="3735090" y="316389"/>
                  <a:pt x="3737376" y="330298"/>
                  <a:pt x="3738710" y="338870"/>
                </a:cubicBezTo>
                <a:lnTo>
                  <a:pt x="3738716" y="338898"/>
                </a:lnTo>
                <a:lnTo>
                  <a:pt x="3748617" y="395639"/>
                </a:lnTo>
                <a:lnTo>
                  <a:pt x="3744807" y="367327"/>
                </a:lnTo>
                <a:lnTo>
                  <a:pt x="3738716" y="338898"/>
                </a:lnTo>
                <a:lnTo>
                  <a:pt x="3738711" y="338869"/>
                </a:lnTo>
                <a:cubicBezTo>
                  <a:pt x="3738044" y="334583"/>
                  <a:pt x="3737139" y="328963"/>
                  <a:pt x="3736925" y="324057"/>
                </a:cubicBezTo>
                <a:lnTo>
                  <a:pt x="3739283" y="313532"/>
                </a:lnTo>
                <a:close/>
                <a:moveTo>
                  <a:pt x="3761610" y="281567"/>
                </a:moveTo>
                <a:lnTo>
                  <a:pt x="3756715" y="295414"/>
                </a:lnTo>
                <a:lnTo>
                  <a:pt x="3756716" y="295414"/>
                </a:lnTo>
                <a:close/>
                <a:moveTo>
                  <a:pt x="3748290" y="24485"/>
                </a:moveTo>
                <a:lnTo>
                  <a:pt x="3746027" y="74128"/>
                </a:lnTo>
                <a:cubicBezTo>
                  <a:pt x="3746950" y="91491"/>
                  <a:pt x="3749260" y="108702"/>
                  <a:pt x="3751951" y="125860"/>
                </a:cubicBezTo>
                <a:lnTo>
                  <a:pt x="3756346" y="153386"/>
                </a:lnTo>
                <a:lnTo>
                  <a:pt x="3764619" y="228943"/>
                </a:lnTo>
                <a:lnTo>
                  <a:pt x="3760160" y="177270"/>
                </a:lnTo>
                <a:lnTo>
                  <a:pt x="3756346" y="153386"/>
                </a:lnTo>
                <a:lnTo>
                  <a:pt x="3756147" y="151568"/>
                </a:lnTo>
                <a:cubicBezTo>
                  <a:pt x="3751917" y="125875"/>
                  <a:pt x="3747412" y="100173"/>
                  <a:pt x="3746028" y="74128"/>
                </a:cubicBezTo>
                <a:close/>
                <a:moveTo>
                  <a:pt x="3745709" y="0"/>
                </a:moveTo>
                <a:lnTo>
                  <a:pt x="3748427" y="21485"/>
                </a:lnTo>
                <a:lnTo>
                  <a:pt x="3745709" y="0"/>
                </a:lnTo>
                <a:lnTo>
                  <a:pt x="4209817" y="0"/>
                </a:lnTo>
                <a:lnTo>
                  <a:pt x="4208690" y="2816"/>
                </a:lnTo>
                <a:cubicBezTo>
                  <a:pt x="4200308" y="21485"/>
                  <a:pt x="4197640" y="43011"/>
                  <a:pt x="4194592" y="63586"/>
                </a:cubicBezTo>
                <a:cubicBezTo>
                  <a:pt x="4189067" y="101307"/>
                  <a:pt x="4185637" y="139218"/>
                  <a:pt x="4180685" y="176938"/>
                </a:cubicBezTo>
                <a:cubicBezTo>
                  <a:pt x="4179541" y="184940"/>
                  <a:pt x="4177447" y="194084"/>
                  <a:pt x="4172683" y="200181"/>
                </a:cubicBezTo>
                <a:cubicBezTo>
                  <a:pt x="4140678" y="241900"/>
                  <a:pt x="4131725" y="292578"/>
                  <a:pt x="4134771" y="340773"/>
                </a:cubicBezTo>
                <a:cubicBezTo>
                  <a:pt x="4137060" y="378685"/>
                  <a:pt x="4138774" y="415834"/>
                  <a:pt x="4135536" y="453363"/>
                </a:cubicBezTo>
                <a:cubicBezTo>
                  <a:pt x="4135344" y="456221"/>
                  <a:pt x="4135726" y="460031"/>
                  <a:pt x="4137250" y="462125"/>
                </a:cubicBezTo>
                <a:cubicBezTo>
                  <a:pt x="4147346" y="475080"/>
                  <a:pt x="4148108" y="488606"/>
                  <a:pt x="4149822" y="505181"/>
                </a:cubicBezTo>
                <a:cubicBezTo>
                  <a:pt x="4152300" y="528614"/>
                  <a:pt x="4150584" y="550140"/>
                  <a:pt x="4146394" y="571859"/>
                </a:cubicBezTo>
                <a:cubicBezTo>
                  <a:pt x="4143346" y="587671"/>
                  <a:pt x="4137060" y="603672"/>
                  <a:pt x="4129057" y="617771"/>
                </a:cubicBezTo>
                <a:cubicBezTo>
                  <a:pt x="4117817" y="637391"/>
                  <a:pt x="4113437" y="656254"/>
                  <a:pt x="4128295" y="674922"/>
                </a:cubicBezTo>
                <a:cubicBezTo>
                  <a:pt x="4144108" y="695115"/>
                  <a:pt x="4138584" y="717976"/>
                  <a:pt x="4139154" y="740267"/>
                </a:cubicBezTo>
                <a:cubicBezTo>
                  <a:pt x="4139346" y="749981"/>
                  <a:pt x="4138964" y="760269"/>
                  <a:pt x="4141440" y="769604"/>
                </a:cubicBezTo>
                <a:cubicBezTo>
                  <a:pt x="4148490" y="796654"/>
                  <a:pt x="4159158" y="822755"/>
                  <a:pt x="4163920" y="850188"/>
                </a:cubicBezTo>
                <a:cubicBezTo>
                  <a:pt x="4166587" y="865429"/>
                  <a:pt x="4161824" y="882383"/>
                  <a:pt x="4158396" y="898197"/>
                </a:cubicBezTo>
                <a:cubicBezTo>
                  <a:pt x="4154776" y="914199"/>
                  <a:pt x="4149252" y="930010"/>
                  <a:pt x="4143536" y="945443"/>
                </a:cubicBezTo>
                <a:cubicBezTo>
                  <a:pt x="4139726" y="955919"/>
                  <a:pt x="4136106" y="967349"/>
                  <a:pt x="4129247" y="975732"/>
                </a:cubicBezTo>
                <a:cubicBezTo>
                  <a:pt x="4113627" y="994784"/>
                  <a:pt x="4110959" y="1014405"/>
                  <a:pt x="4119151" y="1036886"/>
                </a:cubicBezTo>
                <a:cubicBezTo>
                  <a:pt x="4120485" y="1040314"/>
                  <a:pt x="4120485" y="1044314"/>
                  <a:pt x="4120675" y="1048124"/>
                </a:cubicBezTo>
                <a:cubicBezTo>
                  <a:pt x="4124675" y="1109090"/>
                  <a:pt x="4127153" y="1170050"/>
                  <a:pt x="4133249" y="1230632"/>
                </a:cubicBezTo>
                <a:cubicBezTo>
                  <a:pt x="4135726" y="1255205"/>
                  <a:pt x="4146584" y="1278828"/>
                  <a:pt x="4153442" y="1303023"/>
                </a:cubicBezTo>
                <a:cubicBezTo>
                  <a:pt x="4154776" y="1307977"/>
                  <a:pt x="4156872" y="1313503"/>
                  <a:pt x="4155918" y="1318455"/>
                </a:cubicBezTo>
                <a:cubicBezTo>
                  <a:pt x="4146394" y="1372367"/>
                  <a:pt x="4160300" y="1422853"/>
                  <a:pt x="4178589" y="1472574"/>
                </a:cubicBezTo>
                <a:cubicBezTo>
                  <a:pt x="4180495" y="1477716"/>
                  <a:pt x="4179923" y="1484003"/>
                  <a:pt x="4179541" y="1489719"/>
                </a:cubicBezTo>
                <a:cubicBezTo>
                  <a:pt x="4178209" y="1505723"/>
                  <a:pt x="4171541" y="1523058"/>
                  <a:pt x="4175541" y="1537536"/>
                </a:cubicBezTo>
                <a:cubicBezTo>
                  <a:pt x="4186591" y="1576018"/>
                  <a:pt x="4199926" y="1614119"/>
                  <a:pt x="4216690" y="1650316"/>
                </a:cubicBezTo>
                <a:cubicBezTo>
                  <a:pt x="4233645" y="1687085"/>
                  <a:pt x="4247933" y="1721184"/>
                  <a:pt x="4230789" y="1763286"/>
                </a:cubicBezTo>
                <a:cubicBezTo>
                  <a:pt x="4223548" y="1781193"/>
                  <a:pt x="4228693" y="1804815"/>
                  <a:pt x="4230597" y="1825392"/>
                </a:cubicBezTo>
                <a:cubicBezTo>
                  <a:pt x="4232121" y="1840440"/>
                  <a:pt x="4240696" y="1854919"/>
                  <a:pt x="4240696" y="1869779"/>
                </a:cubicBezTo>
                <a:cubicBezTo>
                  <a:pt x="4240696" y="1909407"/>
                  <a:pt x="4250791" y="1944648"/>
                  <a:pt x="4271366" y="1978939"/>
                </a:cubicBezTo>
                <a:cubicBezTo>
                  <a:pt x="4279367" y="1992278"/>
                  <a:pt x="4274032" y="2013042"/>
                  <a:pt x="4276128" y="2030377"/>
                </a:cubicBezTo>
                <a:cubicBezTo>
                  <a:pt x="4278604" y="2048667"/>
                  <a:pt x="4280890" y="2067524"/>
                  <a:pt x="4286418" y="2085053"/>
                </a:cubicBezTo>
                <a:cubicBezTo>
                  <a:pt x="4300895" y="2130392"/>
                  <a:pt x="4317278" y="2175162"/>
                  <a:pt x="4332518" y="2220311"/>
                </a:cubicBezTo>
                <a:cubicBezTo>
                  <a:pt x="4345093" y="2257458"/>
                  <a:pt x="4335186" y="2294038"/>
                  <a:pt x="4329853" y="2330805"/>
                </a:cubicBezTo>
                <a:cubicBezTo>
                  <a:pt x="4326422" y="2353858"/>
                  <a:pt x="4318230" y="2375382"/>
                  <a:pt x="4330422" y="2401291"/>
                </a:cubicBezTo>
                <a:cubicBezTo>
                  <a:pt x="4342044" y="2426058"/>
                  <a:pt x="4339377" y="2457491"/>
                  <a:pt x="4345663" y="2485306"/>
                </a:cubicBezTo>
                <a:cubicBezTo>
                  <a:pt x="4350997" y="2508741"/>
                  <a:pt x="4359572" y="2531408"/>
                  <a:pt x="4367953" y="2554078"/>
                </a:cubicBezTo>
                <a:cubicBezTo>
                  <a:pt x="4379384" y="2584941"/>
                  <a:pt x="4391384" y="2615420"/>
                  <a:pt x="4385670" y="2649142"/>
                </a:cubicBezTo>
                <a:cubicBezTo>
                  <a:pt x="4379192" y="2687435"/>
                  <a:pt x="4403577" y="2713722"/>
                  <a:pt x="4419771" y="2743825"/>
                </a:cubicBezTo>
                <a:cubicBezTo>
                  <a:pt x="4430819" y="2764589"/>
                  <a:pt x="4439012" y="2787258"/>
                  <a:pt x="4445870" y="2809929"/>
                </a:cubicBezTo>
                <a:cubicBezTo>
                  <a:pt x="4454824" y="2840218"/>
                  <a:pt x="4460158" y="2871461"/>
                  <a:pt x="4468921" y="2901942"/>
                </a:cubicBezTo>
                <a:cubicBezTo>
                  <a:pt x="4482065" y="2948046"/>
                  <a:pt x="4492353" y="2994721"/>
                  <a:pt x="4485113" y="3042727"/>
                </a:cubicBezTo>
                <a:cubicBezTo>
                  <a:pt x="4481875" y="3064826"/>
                  <a:pt x="4482065" y="3085402"/>
                  <a:pt x="4486829" y="3107499"/>
                </a:cubicBezTo>
                <a:cubicBezTo>
                  <a:pt x="4494639" y="3143694"/>
                  <a:pt x="4495592" y="3180843"/>
                  <a:pt x="4524738" y="3209992"/>
                </a:cubicBezTo>
                <a:cubicBezTo>
                  <a:pt x="4535027" y="3220279"/>
                  <a:pt x="4537693" y="3238757"/>
                  <a:pt x="4543028" y="3253808"/>
                </a:cubicBezTo>
                <a:cubicBezTo>
                  <a:pt x="4549315" y="3271144"/>
                  <a:pt x="4546075" y="3283907"/>
                  <a:pt x="4527787" y="3293243"/>
                </a:cubicBezTo>
                <a:cubicBezTo>
                  <a:pt x="4519596" y="3297433"/>
                  <a:pt x="4511594" y="3309436"/>
                  <a:pt x="4510260" y="3318770"/>
                </a:cubicBezTo>
                <a:cubicBezTo>
                  <a:pt x="4506260" y="3346775"/>
                  <a:pt x="4512166" y="3372494"/>
                  <a:pt x="4525122" y="3399545"/>
                </a:cubicBezTo>
                <a:cubicBezTo>
                  <a:pt x="4537313" y="3424882"/>
                  <a:pt x="4535979" y="3456507"/>
                  <a:pt x="4540741" y="3485274"/>
                </a:cubicBezTo>
                <a:cubicBezTo>
                  <a:pt x="4544171" y="3505656"/>
                  <a:pt x="4551219" y="3526041"/>
                  <a:pt x="4551219" y="3546616"/>
                </a:cubicBezTo>
                <a:cubicBezTo>
                  <a:pt x="4551219" y="3572145"/>
                  <a:pt x="4545123" y="3597481"/>
                  <a:pt x="4542837" y="3623200"/>
                </a:cubicBezTo>
                <a:cubicBezTo>
                  <a:pt x="4540933" y="3643203"/>
                  <a:pt x="4541695" y="3663588"/>
                  <a:pt x="4539409" y="3683590"/>
                </a:cubicBezTo>
                <a:cubicBezTo>
                  <a:pt x="4537693" y="3699975"/>
                  <a:pt x="4533313" y="3716167"/>
                  <a:pt x="4529694" y="3732360"/>
                </a:cubicBezTo>
                <a:cubicBezTo>
                  <a:pt x="4528359" y="3738266"/>
                  <a:pt x="4523214" y="3744172"/>
                  <a:pt x="4523976" y="3749505"/>
                </a:cubicBezTo>
                <a:cubicBezTo>
                  <a:pt x="4532169" y="3802466"/>
                  <a:pt x="4495592" y="3840568"/>
                  <a:pt x="4479399" y="3885337"/>
                </a:cubicBezTo>
                <a:cubicBezTo>
                  <a:pt x="4462252" y="3932393"/>
                  <a:pt x="4435964" y="3977924"/>
                  <a:pt x="4443774" y="4030502"/>
                </a:cubicBezTo>
                <a:cubicBezTo>
                  <a:pt x="4448536" y="4062317"/>
                  <a:pt x="4459586" y="4092988"/>
                  <a:pt x="4466255" y="4124613"/>
                </a:cubicBezTo>
                <a:cubicBezTo>
                  <a:pt x="4468541" y="4135853"/>
                  <a:pt x="4468159" y="4148426"/>
                  <a:pt x="4465873" y="4159666"/>
                </a:cubicBezTo>
                <a:cubicBezTo>
                  <a:pt x="4455394" y="4213960"/>
                  <a:pt x="4453871" y="4267492"/>
                  <a:pt x="4471017" y="4320836"/>
                </a:cubicBezTo>
                <a:cubicBezTo>
                  <a:pt x="4473875" y="4329978"/>
                  <a:pt x="4476541" y="4339694"/>
                  <a:pt x="4476541" y="4349221"/>
                </a:cubicBezTo>
                <a:cubicBezTo>
                  <a:pt x="4476541" y="4401418"/>
                  <a:pt x="4472541" y="4452664"/>
                  <a:pt x="4453871" y="4502578"/>
                </a:cubicBezTo>
                <a:cubicBezTo>
                  <a:pt x="4447584" y="4519342"/>
                  <a:pt x="4451584" y="4539727"/>
                  <a:pt x="4450060" y="4558206"/>
                </a:cubicBezTo>
                <a:cubicBezTo>
                  <a:pt x="4448728" y="4575350"/>
                  <a:pt x="4448156" y="4592877"/>
                  <a:pt x="4443774" y="4609451"/>
                </a:cubicBezTo>
                <a:cubicBezTo>
                  <a:pt x="4437298" y="4633646"/>
                  <a:pt x="4436536" y="4656125"/>
                  <a:pt x="4442250" y="4681082"/>
                </a:cubicBezTo>
                <a:cubicBezTo>
                  <a:pt x="4447584" y="4704894"/>
                  <a:pt x="4444919" y="4730613"/>
                  <a:pt x="4445108" y="4755380"/>
                </a:cubicBezTo>
                <a:cubicBezTo>
                  <a:pt x="4445298" y="4783003"/>
                  <a:pt x="4445488" y="4810626"/>
                  <a:pt x="4444537" y="4838249"/>
                </a:cubicBezTo>
                <a:cubicBezTo>
                  <a:pt x="4444156" y="4849299"/>
                  <a:pt x="4436536" y="4861872"/>
                  <a:pt x="4439584" y="4871018"/>
                </a:cubicBezTo>
                <a:cubicBezTo>
                  <a:pt x="4449870" y="4900545"/>
                  <a:pt x="4437488" y="4930074"/>
                  <a:pt x="4443012" y="4959601"/>
                </a:cubicBezTo>
                <a:cubicBezTo>
                  <a:pt x="4445870" y="4974081"/>
                  <a:pt x="4438060" y="4990464"/>
                  <a:pt x="4437298" y="5006085"/>
                </a:cubicBezTo>
                <a:cubicBezTo>
                  <a:pt x="4435964" y="5031613"/>
                  <a:pt x="4436536" y="5057140"/>
                  <a:pt x="4436154" y="5082669"/>
                </a:cubicBezTo>
                <a:cubicBezTo>
                  <a:pt x="4435964" y="5091051"/>
                  <a:pt x="4435203" y="5099244"/>
                  <a:pt x="4434819" y="5107626"/>
                </a:cubicBezTo>
                <a:cubicBezTo>
                  <a:pt x="4434439" y="5115056"/>
                  <a:pt x="4432725" y="5122866"/>
                  <a:pt x="4434057" y="5129915"/>
                </a:cubicBezTo>
                <a:cubicBezTo>
                  <a:pt x="4438822" y="5155444"/>
                  <a:pt x="4446632" y="5180590"/>
                  <a:pt x="4449680" y="5206307"/>
                </a:cubicBezTo>
                <a:cubicBezTo>
                  <a:pt x="4452346" y="5228596"/>
                  <a:pt x="4448728" y="5251649"/>
                  <a:pt x="4450632" y="5274128"/>
                </a:cubicBezTo>
                <a:cubicBezTo>
                  <a:pt x="4453871" y="5313753"/>
                  <a:pt x="4459586" y="5353378"/>
                  <a:pt x="4463207" y="5393004"/>
                </a:cubicBezTo>
                <a:cubicBezTo>
                  <a:pt x="4463968" y="5401578"/>
                  <a:pt x="4459204" y="5410530"/>
                  <a:pt x="4458824" y="5419294"/>
                </a:cubicBezTo>
                <a:cubicBezTo>
                  <a:pt x="4457872" y="5446727"/>
                  <a:pt x="4457680" y="5474160"/>
                  <a:pt x="4457110" y="5501593"/>
                </a:cubicBezTo>
                <a:cubicBezTo>
                  <a:pt x="4456918" y="5517214"/>
                  <a:pt x="4457490" y="5533026"/>
                  <a:pt x="4455776" y="5548459"/>
                </a:cubicBezTo>
                <a:cubicBezTo>
                  <a:pt x="4453490" y="5568841"/>
                  <a:pt x="4450060" y="5587320"/>
                  <a:pt x="4464920" y="5606371"/>
                </a:cubicBezTo>
                <a:cubicBezTo>
                  <a:pt x="4487972" y="5635710"/>
                  <a:pt x="4479018" y="5673049"/>
                  <a:pt x="4484351" y="5706958"/>
                </a:cubicBezTo>
                <a:cubicBezTo>
                  <a:pt x="4485685" y="5715722"/>
                  <a:pt x="4485875" y="5724677"/>
                  <a:pt x="4487399" y="5733439"/>
                </a:cubicBezTo>
                <a:cubicBezTo>
                  <a:pt x="4490257" y="5749633"/>
                  <a:pt x="4493495" y="5765634"/>
                  <a:pt x="4496736" y="5781829"/>
                </a:cubicBezTo>
                <a:cubicBezTo>
                  <a:pt x="4497306" y="5784685"/>
                  <a:pt x="4497498" y="5787923"/>
                  <a:pt x="4498450" y="5790591"/>
                </a:cubicBezTo>
                <a:cubicBezTo>
                  <a:pt x="4506450" y="5815168"/>
                  <a:pt x="4515594" y="5839360"/>
                  <a:pt x="4522072" y="5864317"/>
                </a:cubicBezTo>
                <a:cubicBezTo>
                  <a:pt x="4525311" y="5876510"/>
                  <a:pt x="4525693" y="5890036"/>
                  <a:pt x="4523976" y="5902609"/>
                </a:cubicBezTo>
                <a:cubicBezTo>
                  <a:pt x="4519024" y="5939376"/>
                  <a:pt x="4516928" y="5975763"/>
                  <a:pt x="4524168" y="6012722"/>
                </a:cubicBezTo>
                <a:cubicBezTo>
                  <a:pt x="4527025" y="6027391"/>
                  <a:pt x="4522263" y="6043775"/>
                  <a:pt x="4520548" y="6059396"/>
                </a:cubicBezTo>
                <a:cubicBezTo>
                  <a:pt x="4515976" y="6096735"/>
                  <a:pt x="4511022" y="6134074"/>
                  <a:pt x="4506642" y="6171604"/>
                </a:cubicBezTo>
                <a:cubicBezTo>
                  <a:pt x="4503975" y="6195036"/>
                  <a:pt x="4502450" y="6218659"/>
                  <a:pt x="4499785" y="6242092"/>
                </a:cubicBezTo>
                <a:cubicBezTo>
                  <a:pt x="4496544" y="6269143"/>
                  <a:pt x="4491591" y="6296004"/>
                  <a:pt x="4488923" y="6323057"/>
                </a:cubicBezTo>
                <a:cubicBezTo>
                  <a:pt x="4485875" y="6353918"/>
                  <a:pt x="4485305" y="6384971"/>
                  <a:pt x="4482065" y="6415832"/>
                </a:cubicBezTo>
                <a:cubicBezTo>
                  <a:pt x="4475779" y="6472224"/>
                  <a:pt x="4468349" y="6528423"/>
                  <a:pt x="4461300" y="6584811"/>
                </a:cubicBezTo>
                <a:cubicBezTo>
                  <a:pt x="4454442" y="6639487"/>
                  <a:pt x="4448346" y="6694163"/>
                  <a:pt x="4439775" y="6748457"/>
                </a:cubicBezTo>
                <a:cubicBezTo>
                  <a:pt x="4436154" y="6771318"/>
                  <a:pt x="4426247" y="6793034"/>
                  <a:pt x="4420723" y="6815515"/>
                </a:cubicBezTo>
                <a:lnTo>
                  <a:pt x="4411023" y="6858000"/>
                </a:lnTo>
                <a:lnTo>
                  <a:pt x="4238770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CEB206EA-6FB8-8B8C-953D-56B6C25B4ABC}"/>
              </a:ext>
            </a:extLst>
          </p:cNvPr>
          <p:cNvSpPr txBox="1">
            <a:spLocks/>
          </p:cNvSpPr>
          <p:nvPr/>
        </p:nvSpPr>
        <p:spPr>
          <a:xfrm>
            <a:off x="4286192" y="1630753"/>
            <a:ext cx="2748370" cy="2370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u="sng" dirty="0">
                <a:solidFill>
                  <a:schemeClr val="bg1"/>
                </a:solidFill>
              </a:rPr>
              <a:t>Lista de Criptomoedas (Y)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BTC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ETH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XRP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SOL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BNB</a:t>
            </a:r>
          </a:p>
          <a:p>
            <a:endParaRPr lang="pt-BR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EB872C2-E81A-5261-B8E8-D84DF641A33B}"/>
              </a:ext>
            </a:extLst>
          </p:cNvPr>
          <p:cNvSpPr txBox="1">
            <a:spLocks/>
          </p:cNvSpPr>
          <p:nvPr/>
        </p:nvSpPr>
        <p:spPr>
          <a:xfrm>
            <a:off x="6694242" y="1630753"/>
            <a:ext cx="2936351" cy="427156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 fontScale="2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600" b="1" u="sng" dirty="0">
                <a:solidFill>
                  <a:schemeClr val="bg1"/>
                </a:solidFill>
              </a:rPr>
              <a:t>Lista de Bolsas Globais (X)</a:t>
            </a:r>
          </a:p>
          <a:p>
            <a:pPr algn="ctr"/>
            <a:r>
              <a:rPr lang="pt-BR" sz="5600" dirty="0" err="1">
                <a:solidFill>
                  <a:schemeClr val="bg1"/>
                </a:solidFill>
              </a:rPr>
              <a:t>Bombaim_India</a:t>
            </a:r>
            <a:endParaRPr lang="pt-BR" sz="5600" dirty="0">
              <a:solidFill>
                <a:schemeClr val="bg1"/>
              </a:solidFill>
            </a:endParaRPr>
          </a:p>
          <a:p>
            <a:pPr algn="ctr"/>
            <a:r>
              <a:rPr lang="pt-BR" sz="5600" dirty="0" err="1">
                <a:solidFill>
                  <a:schemeClr val="bg1"/>
                </a:solidFill>
              </a:rPr>
              <a:t>DAX_Alemanha</a:t>
            </a:r>
            <a:endParaRPr lang="pt-BR" sz="5600" dirty="0">
              <a:solidFill>
                <a:schemeClr val="bg1"/>
              </a:solidFill>
            </a:endParaRPr>
          </a:p>
          <a:p>
            <a:pPr algn="ctr"/>
            <a:r>
              <a:rPr lang="pt-BR" sz="5600" dirty="0" err="1">
                <a:solidFill>
                  <a:schemeClr val="bg1"/>
                </a:solidFill>
              </a:rPr>
              <a:t>Euronext_Europa</a:t>
            </a:r>
            <a:endParaRPr lang="pt-BR" sz="5600" dirty="0">
              <a:solidFill>
                <a:schemeClr val="bg1"/>
              </a:solidFill>
            </a:endParaRPr>
          </a:p>
          <a:p>
            <a:pPr algn="ctr"/>
            <a:r>
              <a:rPr lang="pt-BR" sz="5600" dirty="0" err="1">
                <a:solidFill>
                  <a:schemeClr val="bg1"/>
                </a:solidFill>
              </a:rPr>
              <a:t>HangSeng_China</a:t>
            </a:r>
            <a:endParaRPr lang="pt-BR" sz="5600" dirty="0">
              <a:solidFill>
                <a:schemeClr val="bg1"/>
              </a:solidFill>
            </a:endParaRPr>
          </a:p>
          <a:p>
            <a:pPr algn="ctr"/>
            <a:r>
              <a:rPr lang="pt-BR" sz="5600" dirty="0" err="1">
                <a:solidFill>
                  <a:schemeClr val="bg1"/>
                </a:solidFill>
              </a:rPr>
              <a:t>Ibovespa_BR</a:t>
            </a:r>
            <a:endParaRPr lang="pt-BR" sz="5600" dirty="0">
              <a:solidFill>
                <a:schemeClr val="bg1"/>
              </a:solidFill>
            </a:endParaRPr>
          </a:p>
          <a:p>
            <a:pPr algn="ctr"/>
            <a:r>
              <a:rPr lang="pt-BR" sz="5600" dirty="0" err="1">
                <a:solidFill>
                  <a:schemeClr val="bg1"/>
                </a:solidFill>
              </a:rPr>
              <a:t>LondonStock_ReinoUnido</a:t>
            </a:r>
            <a:endParaRPr lang="pt-BR" sz="5600" dirty="0">
              <a:solidFill>
                <a:schemeClr val="bg1"/>
              </a:solidFill>
            </a:endParaRPr>
          </a:p>
          <a:p>
            <a:pPr algn="ctr"/>
            <a:r>
              <a:rPr lang="pt-BR" sz="5600" dirty="0" err="1">
                <a:solidFill>
                  <a:schemeClr val="bg1"/>
                </a:solidFill>
              </a:rPr>
              <a:t>Milao_Italia</a:t>
            </a:r>
            <a:endParaRPr lang="pt-BR" sz="5600" dirty="0">
              <a:solidFill>
                <a:schemeClr val="bg1"/>
              </a:solidFill>
            </a:endParaRPr>
          </a:p>
          <a:p>
            <a:pPr algn="ctr"/>
            <a:r>
              <a:rPr lang="pt-BR" sz="5600" dirty="0">
                <a:solidFill>
                  <a:schemeClr val="bg1"/>
                </a:solidFill>
              </a:rPr>
              <a:t>NASDAQ_EUA</a:t>
            </a:r>
          </a:p>
          <a:p>
            <a:pPr algn="ctr"/>
            <a:r>
              <a:rPr lang="pt-BR" sz="5600" dirty="0" err="1">
                <a:solidFill>
                  <a:schemeClr val="bg1"/>
                </a:solidFill>
              </a:rPr>
              <a:t>Nikkei_Japao</a:t>
            </a:r>
            <a:endParaRPr lang="pt-BR" sz="5600" dirty="0">
              <a:solidFill>
                <a:schemeClr val="bg1"/>
              </a:solidFill>
            </a:endParaRPr>
          </a:p>
          <a:p>
            <a:pPr algn="ctr"/>
            <a:r>
              <a:rPr lang="pt-BR" sz="5600" dirty="0">
                <a:solidFill>
                  <a:schemeClr val="bg1"/>
                </a:solidFill>
              </a:rPr>
              <a:t>NYSE_EUA</a:t>
            </a:r>
          </a:p>
          <a:p>
            <a:pPr algn="ctr"/>
            <a:r>
              <a:rPr lang="pt-BR" sz="5600" dirty="0" err="1">
                <a:solidFill>
                  <a:schemeClr val="bg1"/>
                </a:solidFill>
              </a:rPr>
              <a:t>Shanghai_SSE_China</a:t>
            </a:r>
            <a:endParaRPr lang="pt-BR" sz="5600" dirty="0">
              <a:solidFill>
                <a:schemeClr val="bg1"/>
              </a:solidFill>
            </a:endParaRPr>
          </a:p>
          <a:p>
            <a:pPr algn="ctr"/>
            <a:r>
              <a:rPr lang="pt-BR" sz="5600" dirty="0" err="1">
                <a:solidFill>
                  <a:schemeClr val="bg1"/>
                </a:solidFill>
              </a:rPr>
              <a:t>Shenzhen_China</a:t>
            </a:r>
            <a:endParaRPr lang="pt-BR" sz="5600" dirty="0">
              <a:solidFill>
                <a:schemeClr val="bg1"/>
              </a:solidFill>
            </a:endParaRPr>
          </a:p>
          <a:p>
            <a:pPr algn="ctr"/>
            <a:endParaRPr lang="pt-BR" sz="48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B400DBA-2AA1-A607-726D-EA594DA80F76}"/>
              </a:ext>
            </a:extLst>
          </p:cNvPr>
          <p:cNvSpPr txBox="1">
            <a:spLocks/>
          </p:cNvSpPr>
          <p:nvPr/>
        </p:nvSpPr>
        <p:spPr>
          <a:xfrm>
            <a:off x="9290272" y="1630753"/>
            <a:ext cx="2936351" cy="284940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u="sng" dirty="0">
                <a:solidFill>
                  <a:schemeClr val="bg1"/>
                </a:solidFill>
              </a:rPr>
              <a:t>Lista de Moedas (em USD) (X)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BRL_USD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CNY_USD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EUR_USD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GBP_USD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INR_USD</a:t>
            </a:r>
          </a:p>
          <a:p>
            <a:pPr algn="ctr"/>
            <a:r>
              <a:rPr lang="pt-BR" sz="1400" dirty="0">
                <a:solidFill>
                  <a:schemeClr val="bg1"/>
                </a:solidFill>
              </a:rPr>
              <a:t>JPY_USD</a:t>
            </a:r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DF43823-82F0-4BB4-88FC-1A75477898D5}"/>
              </a:ext>
            </a:extLst>
          </p:cNvPr>
          <p:cNvSpPr txBox="1"/>
          <p:nvPr/>
        </p:nvSpPr>
        <p:spPr>
          <a:xfrm>
            <a:off x="4581524" y="6451259"/>
            <a:ext cx="3059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*buscamos explicar Y através dos X ao lado</a:t>
            </a:r>
          </a:p>
        </p:txBody>
      </p:sp>
    </p:spTree>
    <p:extLst>
      <p:ext uri="{BB962C8B-B14F-4D97-AF65-F5344CB8AC3E}">
        <p14:creationId xmlns:p14="http://schemas.microsoft.com/office/powerpoint/2010/main" val="2883445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0D44E9-C0B8-7BA3-B9A9-1875A471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4B9B011-E687-01EE-C8F0-37E002AE73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4AA111-5121-73DF-6A20-589F19599C64}"/>
              </a:ext>
            </a:extLst>
          </p:cNvPr>
          <p:cNvSpPr txBox="1"/>
          <p:nvPr/>
        </p:nvSpPr>
        <p:spPr>
          <a:xfrm>
            <a:off x="4127490" y="145131"/>
            <a:ext cx="8074035" cy="66540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Tratamento</a:t>
            </a:r>
            <a:r>
              <a:rPr lang="en-US" sz="2800" dirty="0"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 da Base de Dados (Feature Engineering)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C69BA4E-2691-227D-E1BA-EE909C7A5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40350" r="22320"/>
          <a:stretch/>
        </p:blipFill>
        <p:spPr>
          <a:xfrm>
            <a:off x="1" y="10"/>
            <a:ext cx="4551219" cy="6857990"/>
          </a:xfrm>
          <a:custGeom>
            <a:avLst/>
            <a:gdLst/>
            <a:ahLst/>
            <a:cxnLst/>
            <a:rect l="l" t="t" r="r" b="b"/>
            <a:pathLst>
              <a:path w="4551219" h="6858000">
                <a:moveTo>
                  <a:pt x="4194211" y="6564619"/>
                </a:moveTo>
                <a:lnTo>
                  <a:pt x="4194211" y="6564620"/>
                </a:lnTo>
                <a:cubicBezTo>
                  <a:pt x="4204498" y="6575478"/>
                  <a:pt x="4210595" y="6582146"/>
                  <a:pt x="4216690" y="6588625"/>
                </a:cubicBezTo>
                <a:lnTo>
                  <a:pt x="4233312" y="6625224"/>
                </a:lnTo>
                <a:lnTo>
                  <a:pt x="4226218" y="6662539"/>
                </a:lnTo>
                <a:lnTo>
                  <a:pt x="4226217" y="6662540"/>
                </a:lnTo>
                <a:lnTo>
                  <a:pt x="4226216" y="6662543"/>
                </a:lnTo>
                <a:lnTo>
                  <a:pt x="4214767" y="6683026"/>
                </a:lnTo>
                <a:lnTo>
                  <a:pt x="4211619" y="6702975"/>
                </a:lnTo>
                <a:lnTo>
                  <a:pt x="4211619" y="6702976"/>
                </a:lnTo>
                <a:cubicBezTo>
                  <a:pt x="4212024" y="6716168"/>
                  <a:pt x="4217168" y="6729218"/>
                  <a:pt x="4225455" y="6742552"/>
                </a:cubicBezTo>
                <a:lnTo>
                  <a:pt x="4225456" y="6742554"/>
                </a:lnTo>
                <a:lnTo>
                  <a:pt x="4244933" y="6812061"/>
                </a:lnTo>
                <a:lnTo>
                  <a:pt x="4244933" y="6812063"/>
                </a:lnTo>
                <a:lnTo>
                  <a:pt x="4244933" y="6812062"/>
                </a:lnTo>
                <a:lnTo>
                  <a:pt x="4244933" y="6812061"/>
                </a:lnTo>
                <a:lnTo>
                  <a:pt x="4240159" y="6776799"/>
                </a:lnTo>
                <a:lnTo>
                  <a:pt x="4225456" y="6742554"/>
                </a:lnTo>
                <a:lnTo>
                  <a:pt x="4225455" y="6742551"/>
                </a:lnTo>
                <a:lnTo>
                  <a:pt x="4211619" y="6702975"/>
                </a:lnTo>
                <a:lnTo>
                  <a:pt x="4226216" y="6662543"/>
                </a:lnTo>
                <a:lnTo>
                  <a:pt x="4226217" y="6662541"/>
                </a:lnTo>
                <a:lnTo>
                  <a:pt x="4226218" y="6662539"/>
                </a:lnTo>
                <a:lnTo>
                  <a:pt x="4233301" y="6645551"/>
                </a:lnTo>
                <a:lnTo>
                  <a:pt x="4233312" y="6625224"/>
                </a:lnTo>
                <a:lnTo>
                  <a:pt x="4233312" y="6625223"/>
                </a:lnTo>
                <a:cubicBezTo>
                  <a:pt x="4231216" y="6611340"/>
                  <a:pt x="4225168" y="6597577"/>
                  <a:pt x="4216690" y="6588624"/>
                </a:cubicBezTo>
                <a:close/>
                <a:moveTo>
                  <a:pt x="4274532" y="6438980"/>
                </a:moveTo>
                <a:lnTo>
                  <a:pt x="4254602" y="6463839"/>
                </a:lnTo>
                <a:lnTo>
                  <a:pt x="4254600" y="6463848"/>
                </a:lnTo>
                <a:lnTo>
                  <a:pt x="4240803" y="6513011"/>
                </a:lnTo>
                <a:lnTo>
                  <a:pt x="4221998" y="6546193"/>
                </a:lnTo>
                <a:lnTo>
                  <a:pt x="4221998" y="6546194"/>
                </a:lnTo>
                <a:lnTo>
                  <a:pt x="4238336" y="6521803"/>
                </a:lnTo>
                <a:lnTo>
                  <a:pt x="4240803" y="6513011"/>
                </a:lnTo>
                <a:lnTo>
                  <a:pt x="4243614" y="6508051"/>
                </a:lnTo>
                <a:lnTo>
                  <a:pt x="4254600" y="6463848"/>
                </a:lnTo>
                <a:lnTo>
                  <a:pt x="4254602" y="6463840"/>
                </a:lnTo>
                <a:cubicBezTo>
                  <a:pt x="4257553" y="6451649"/>
                  <a:pt x="4265030" y="6444076"/>
                  <a:pt x="4274532" y="6438980"/>
                </a:cubicBezTo>
                <a:close/>
                <a:moveTo>
                  <a:pt x="4360506" y="6365203"/>
                </a:moveTo>
                <a:lnTo>
                  <a:pt x="4359224" y="6387909"/>
                </a:lnTo>
                <a:lnTo>
                  <a:pt x="4357461" y="6391548"/>
                </a:lnTo>
                <a:lnTo>
                  <a:pt x="4349806" y="6407331"/>
                </a:lnTo>
                <a:lnTo>
                  <a:pt x="4349806" y="6407332"/>
                </a:lnTo>
                <a:lnTo>
                  <a:pt x="4357461" y="6391548"/>
                </a:lnTo>
                <a:lnTo>
                  <a:pt x="4359225" y="6387909"/>
                </a:lnTo>
                <a:close/>
                <a:moveTo>
                  <a:pt x="4121437" y="4221390"/>
                </a:moveTo>
                <a:lnTo>
                  <a:pt x="4121437" y="4221391"/>
                </a:lnTo>
                <a:cubicBezTo>
                  <a:pt x="4122199" y="4232060"/>
                  <a:pt x="4122389" y="4243872"/>
                  <a:pt x="4127153" y="4253014"/>
                </a:cubicBezTo>
                <a:cubicBezTo>
                  <a:pt x="4139346" y="4277401"/>
                  <a:pt x="4154966" y="4300070"/>
                  <a:pt x="4166969" y="4324645"/>
                </a:cubicBezTo>
                <a:lnTo>
                  <a:pt x="4175923" y="4363890"/>
                </a:lnTo>
                <a:lnTo>
                  <a:pt x="4175161" y="4482003"/>
                </a:lnTo>
                <a:cubicBezTo>
                  <a:pt x="4172493" y="4546775"/>
                  <a:pt x="4171921" y="4612499"/>
                  <a:pt x="4115151" y="4659173"/>
                </a:cubicBezTo>
                <a:cubicBezTo>
                  <a:pt x="4110579" y="4662985"/>
                  <a:pt x="4107911" y="4671175"/>
                  <a:pt x="4107149" y="4677654"/>
                </a:cubicBezTo>
                <a:cubicBezTo>
                  <a:pt x="4103530" y="4707563"/>
                  <a:pt x="4103148" y="4738234"/>
                  <a:pt x="4097242" y="4767763"/>
                </a:cubicBezTo>
                <a:cubicBezTo>
                  <a:pt x="4094861" y="4779574"/>
                  <a:pt x="4094052" y="4790386"/>
                  <a:pt x="4095933" y="4800482"/>
                </a:cubicBezTo>
                <a:lnTo>
                  <a:pt x="4095933" y="4800483"/>
                </a:lnTo>
                <a:cubicBezTo>
                  <a:pt x="4097814" y="4810580"/>
                  <a:pt x="4102387" y="4819963"/>
                  <a:pt x="4110769" y="4828916"/>
                </a:cubicBezTo>
                <a:lnTo>
                  <a:pt x="4132950" y="4863342"/>
                </a:lnTo>
                <a:lnTo>
                  <a:pt x="4140479" y="4889274"/>
                </a:lnTo>
                <a:lnTo>
                  <a:pt x="4138774" y="4912167"/>
                </a:lnTo>
                <a:cubicBezTo>
                  <a:pt x="4137059" y="4919977"/>
                  <a:pt x="4136702" y="4927121"/>
                  <a:pt x="4137372" y="4933803"/>
                </a:cubicBezTo>
                <a:lnTo>
                  <a:pt x="4137372" y="4933804"/>
                </a:lnTo>
                <a:lnTo>
                  <a:pt x="4142131" y="4952672"/>
                </a:lnTo>
                <a:lnTo>
                  <a:pt x="4144924" y="4957453"/>
                </a:lnTo>
                <a:lnTo>
                  <a:pt x="4146202" y="4961455"/>
                </a:lnTo>
                <a:cubicBezTo>
                  <a:pt x="4150713" y="4970096"/>
                  <a:pt x="4156419" y="4978393"/>
                  <a:pt x="4162206" y="4987037"/>
                </a:cubicBezTo>
                <a:cubicBezTo>
                  <a:pt x="4173445" y="5003801"/>
                  <a:pt x="4187543" y="5022852"/>
                  <a:pt x="4188685" y="5041521"/>
                </a:cubicBezTo>
                <a:cubicBezTo>
                  <a:pt x="4189304" y="5052095"/>
                  <a:pt x="4192222" y="5062299"/>
                  <a:pt x="4195901" y="5072375"/>
                </a:cubicBezTo>
                <a:lnTo>
                  <a:pt x="4201805" y="5087442"/>
                </a:lnTo>
                <a:lnTo>
                  <a:pt x="4214832" y="5133219"/>
                </a:lnTo>
                <a:lnTo>
                  <a:pt x="4214833" y="5133224"/>
                </a:lnTo>
                <a:lnTo>
                  <a:pt x="4208118" y="5166112"/>
                </a:lnTo>
                <a:lnTo>
                  <a:pt x="4208118" y="5166113"/>
                </a:lnTo>
                <a:cubicBezTo>
                  <a:pt x="4207356" y="5167637"/>
                  <a:pt x="4207928" y="5169780"/>
                  <a:pt x="4208809" y="5172090"/>
                </a:cubicBezTo>
                <a:lnTo>
                  <a:pt x="4211356" y="5179067"/>
                </a:lnTo>
                <a:cubicBezTo>
                  <a:pt x="4214976" y="5196594"/>
                  <a:pt x="4215024" y="5213597"/>
                  <a:pt x="4211190" y="5229433"/>
                </a:cubicBezTo>
                <a:lnTo>
                  <a:pt x="4200644" y="5248928"/>
                </a:lnTo>
                <a:lnTo>
                  <a:pt x="4187733" y="5272795"/>
                </a:lnTo>
                <a:cubicBezTo>
                  <a:pt x="4176088" y="5285440"/>
                  <a:pt x="4168382" y="5298594"/>
                  <a:pt x="4163830" y="5312287"/>
                </a:cubicBezTo>
                <a:lnTo>
                  <a:pt x="4162774" y="5321350"/>
                </a:lnTo>
                <a:lnTo>
                  <a:pt x="4160300" y="5326162"/>
                </a:lnTo>
                <a:lnTo>
                  <a:pt x="4158854" y="5355013"/>
                </a:lnTo>
                <a:lnTo>
                  <a:pt x="4158854" y="5355014"/>
                </a:lnTo>
                <a:cubicBezTo>
                  <a:pt x="4159503" y="5364882"/>
                  <a:pt x="4161206" y="5375002"/>
                  <a:pt x="4163730" y="5385384"/>
                </a:cubicBezTo>
                <a:cubicBezTo>
                  <a:pt x="4166969" y="5398721"/>
                  <a:pt x="4169255" y="5412057"/>
                  <a:pt x="4171921" y="5425582"/>
                </a:cubicBezTo>
                <a:cubicBezTo>
                  <a:pt x="4175731" y="5443870"/>
                  <a:pt x="4179733" y="5462351"/>
                  <a:pt x="4183543" y="5480637"/>
                </a:cubicBezTo>
                <a:lnTo>
                  <a:pt x="4188067" y="5507667"/>
                </a:lnTo>
                <a:lnTo>
                  <a:pt x="4177448" y="5531691"/>
                </a:lnTo>
                <a:lnTo>
                  <a:pt x="4177447" y="5531692"/>
                </a:lnTo>
                <a:cubicBezTo>
                  <a:pt x="4170398" y="5537599"/>
                  <a:pt x="4167206" y="5542648"/>
                  <a:pt x="4167302" y="5547577"/>
                </a:cubicBezTo>
                <a:lnTo>
                  <a:pt x="4167302" y="5547578"/>
                </a:lnTo>
                <a:cubicBezTo>
                  <a:pt x="4167397" y="5552507"/>
                  <a:pt x="4170779" y="5557317"/>
                  <a:pt x="4176875" y="5562746"/>
                </a:cubicBezTo>
                <a:cubicBezTo>
                  <a:pt x="4219548" y="5600467"/>
                  <a:pt x="4246219" y="5646189"/>
                  <a:pt x="4248123" y="5704483"/>
                </a:cubicBezTo>
                <a:cubicBezTo>
                  <a:pt x="4248505" y="5716485"/>
                  <a:pt x="4251171" y="5728678"/>
                  <a:pt x="4254029" y="5740488"/>
                </a:cubicBezTo>
                <a:cubicBezTo>
                  <a:pt x="4255744" y="5747728"/>
                  <a:pt x="4257650" y="5756493"/>
                  <a:pt x="4262794" y="5760873"/>
                </a:cubicBezTo>
                <a:cubicBezTo>
                  <a:pt x="4302037" y="5794974"/>
                  <a:pt x="4329280" y="5837457"/>
                  <a:pt x="4351189" y="5883751"/>
                </a:cubicBezTo>
                <a:lnTo>
                  <a:pt x="4351191" y="5883755"/>
                </a:lnTo>
                <a:lnTo>
                  <a:pt x="4369094" y="5935945"/>
                </a:lnTo>
                <a:lnTo>
                  <a:pt x="4369096" y="5935949"/>
                </a:lnTo>
                <a:lnTo>
                  <a:pt x="4365476" y="5993289"/>
                </a:lnTo>
                <a:lnTo>
                  <a:pt x="4365475" y="5993290"/>
                </a:lnTo>
                <a:cubicBezTo>
                  <a:pt x="4364334" y="6004530"/>
                  <a:pt x="4364524" y="6017484"/>
                  <a:pt x="4358999" y="6026439"/>
                </a:cubicBezTo>
                <a:cubicBezTo>
                  <a:pt x="4341662" y="6054824"/>
                  <a:pt x="4322994" y="6082257"/>
                  <a:pt x="4302799" y="6108737"/>
                </a:cubicBezTo>
                <a:cubicBezTo>
                  <a:pt x="4294131" y="6120073"/>
                  <a:pt x="4289178" y="6126883"/>
                  <a:pt x="4289107" y="6133313"/>
                </a:cubicBezTo>
                <a:lnTo>
                  <a:pt x="4289107" y="6133314"/>
                </a:lnTo>
                <a:lnTo>
                  <a:pt x="4292807" y="6143189"/>
                </a:lnTo>
                <a:lnTo>
                  <a:pt x="4304703" y="6155599"/>
                </a:lnTo>
                <a:lnTo>
                  <a:pt x="4304706" y="6155602"/>
                </a:lnTo>
                <a:cubicBezTo>
                  <a:pt x="4326994" y="6175797"/>
                  <a:pt x="4338614" y="6200944"/>
                  <a:pt x="4343376" y="6228756"/>
                </a:cubicBezTo>
                <a:lnTo>
                  <a:pt x="4360713" y="6361539"/>
                </a:lnTo>
                <a:lnTo>
                  <a:pt x="4360713" y="6361538"/>
                </a:lnTo>
                <a:cubicBezTo>
                  <a:pt x="4357093" y="6317150"/>
                  <a:pt x="4350808" y="6272763"/>
                  <a:pt x="4343376" y="6228755"/>
                </a:cubicBezTo>
                <a:cubicBezTo>
                  <a:pt x="4338614" y="6200943"/>
                  <a:pt x="4326994" y="6175796"/>
                  <a:pt x="4304706" y="6155601"/>
                </a:cubicBezTo>
                <a:lnTo>
                  <a:pt x="4304703" y="6155599"/>
                </a:lnTo>
                <a:lnTo>
                  <a:pt x="4289107" y="6133314"/>
                </a:lnTo>
                <a:lnTo>
                  <a:pt x="4302799" y="6108738"/>
                </a:lnTo>
                <a:cubicBezTo>
                  <a:pt x="4322994" y="6082258"/>
                  <a:pt x="4341662" y="6054825"/>
                  <a:pt x="4358999" y="6026440"/>
                </a:cubicBezTo>
                <a:cubicBezTo>
                  <a:pt x="4364524" y="6017485"/>
                  <a:pt x="4364334" y="6004531"/>
                  <a:pt x="4365475" y="5993291"/>
                </a:cubicBezTo>
                <a:lnTo>
                  <a:pt x="4365476" y="5993289"/>
                </a:lnTo>
                <a:lnTo>
                  <a:pt x="4368929" y="5964476"/>
                </a:lnTo>
                <a:lnTo>
                  <a:pt x="4369096" y="5935949"/>
                </a:lnTo>
                <a:lnTo>
                  <a:pt x="4369096" y="5935948"/>
                </a:lnTo>
                <a:lnTo>
                  <a:pt x="4369094" y="5935945"/>
                </a:lnTo>
                <a:lnTo>
                  <a:pt x="4362214" y="5909350"/>
                </a:lnTo>
                <a:lnTo>
                  <a:pt x="4351191" y="5883755"/>
                </a:lnTo>
                <a:lnTo>
                  <a:pt x="4351189" y="5883750"/>
                </a:lnTo>
                <a:cubicBezTo>
                  <a:pt x="4329280" y="5837456"/>
                  <a:pt x="4302037" y="5794973"/>
                  <a:pt x="4262794" y="5760872"/>
                </a:cubicBezTo>
                <a:cubicBezTo>
                  <a:pt x="4257650" y="5756492"/>
                  <a:pt x="4255744" y="5747727"/>
                  <a:pt x="4254029" y="5740487"/>
                </a:cubicBezTo>
                <a:cubicBezTo>
                  <a:pt x="4251171" y="5728677"/>
                  <a:pt x="4248505" y="5716484"/>
                  <a:pt x="4248123" y="5704482"/>
                </a:cubicBezTo>
                <a:cubicBezTo>
                  <a:pt x="4246219" y="5646188"/>
                  <a:pt x="4219548" y="5600466"/>
                  <a:pt x="4176875" y="5562745"/>
                </a:cubicBezTo>
                <a:lnTo>
                  <a:pt x="4167302" y="5547577"/>
                </a:lnTo>
                <a:lnTo>
                  <a:pt x="4177447" y="5531693"/>
                </a:lnTo>
                <a:lnTo>
                  <a:pt x="4177448" y="5531691"/>
                </a:lnTo>
                <a:lnTo>
                  <a:pt x="4185847" y="5520421"/>
                </a:lnTo>
                <a:lnTo>
                  <a:pt x="4188067" y="5507667"/>
                </a:lnTo>
                <a:lnTo>
                  <a:pt x="4188067" y="5507666"/>
                </a:lnTo>
                <a:cubicBezTo>
                  <a:pt x="4188020" y="5498831"/>
                  <a:pt x="4185448" y="5489496"/>
                  <a:pt x="4183543" y="5480636"/>
                </a:cubicBezTo>
                <a:cubicBezTo>
                  <a:pt x="4179733" y="5462350"/>
                  <a:pt x="4175731" y="5443869"/>
                  <a:pt x="4171921" y="5425581"/>
                </a:cubicBezTo>
                <a:cubicBezTo>
                  <a:pt x="4169255" y="5412056"/>
                  <a:pt x="4166969" y="5398720"/>
                  <a:pt x="4163730" y="5385383"/>
                </a:cubicBezTo>
                <a:lnTo>
                  <a:pt x="4158854" y="5355013"/>
                </a:lnTo>
                <a:lnTo>
                  <a:pt x="4162774" y="5321350"/>
                </a:lnTo>
                <a:lnTo>
                  <a:pt x="4187733" y="5272796"/>
                </a:lnTo>
                <a:lnTo>
                  <a:pt x="4200644" y="5248928"/>
                </a:lnTo>
                <a:lnTo>
                  <a:pt x="4211191" y="5229432"/>
                </a:lnTo>
                <a:lnTo>
                  <a:pt x="4211356" y="5179067"/>
                </a:lnTo>
                <a:lnTo>
                  <a:pt x="4211356" y="5179066"/>
                </a:lnTo>
                <a:cubicBezTo>
                  <a:pt x="4210880" y="5176875"/>
                  <a:pt x="4209690" y="5174399"/>
                  <a:pt x="4208809" y="5172089"/>
                </a:cubicBezTo>
                <a:lnTo>
                  <a:pt x="4208118" y="5166113"/>
                </a:lnTo>
                <a:lnTo>
                  <a:pt x="4214833" y="5133224"/>
                </a:lnTo>
                <a:lnTo>
                  <a:pt x="4214833" y="5133223"/>
                </a:lnTo>
                <a:lnTo>
                  <a:pt x="4214832" y="5133219"/>
                </a:lnTo>
                <a:lnTo>
                  <a:pt x="4207690" y="5102460"/>
                </a:lnTo>
                <a:lnTo>
                  <a:pt x="4201805" y="5087442"/>
                </a:lnTo>
                <a:lnTo>
                  <a:pt x="4201799" y="5087422"/>
                </a:lnTo>
                <a:cubicBezTo>
                  <a:pt x="4195713" y="5072410"/>
                  <a:pt x="4189614" y="5057380"/>
                  <a:pt x="4188685" y="5041520"/>
                </a:cubicBezTo>
                <a:cubicBezTo>
                  <a:pt x="4187543" y="5022851"/>
                  <a:pt x="4173445" y="5003800"/>
                  <a:pt x="4162206" y="4987036"/>
                </a:cubicBezTo>
                <a:lnTo>
                  <a:pt x="4144924" y="4957453"/>
                </a:lnTo>
                <a:lnTo>
                  <a:pt x="4137372" y="4933804"/>
                </a:lnTo>
                <a:lnTo>
                  <a:pt x="4138774" y="4912168"/>
                </a:lnTo>
                <a:cubicBezTo>
                  <a:pt x="4140536" y="4904357"/>
                  <a:pt x="4141048" y="4896713"/>
                  <a:pt x="4140479" y="4889275"/>
                </a:cubicBezTo>
                <a:lnTo>
                  <a:pt x="4140479" y="4889274"/>
                </a:lnTo>
                <a:lnTo>
                  <a:pt x="4135701" y="4867613"/>
                </a:lnTo>
                <a:lnTo>
                  <a:pt x="4132950" y="4863342"/>
                </a:lnTo>
                <a:lnTo>
                  <a:pt x="4131200" y="4857316"/>
                </a:lnTo>
                <a:cubicBezTo>
                  <a:pt x="4126057" y="4847213"/>
                  <a:pt x="4119056" y="4837702"/>
                  <a:pt x="4110769" y="4828915"/>
                </a:cubicBezTo>
                <a:lnTo>
                  <a:pt x="4095933" y="4800482"/>
                </a:lnTo>
                <a:lnTo>
                  <a:pt x="4097242" y="4767764"/>
                </a:lnTo>
                <a:cubicBezTo>
                  <a:pt x="4103148" y="4738235"/>
                  <a:pt x="4103530" y="4707564"/>
                  <a:pt x="4107149" y="4677655"/>
                </a:cubicBezTo>
                <a:cubicBezTo>
                  <a:pt x="4107911" y="4671176"/>
                  <a:pt x="4110579" y="4662986"/>
                  <a:pt x="4115151" y="4659174"/>
                </a:cubicBezTo>
                <a:cubicBezTo>
                  <a:pt x="4171921" y="4612500"/>
                  <a:pt x="4172493" y="4546776"/>
                  <a:pt x="4175161" y="4482004"/>
                </a:cubicBezTo>
                <a:cubicBezTo>
                  <a:pt x="4176875" y="4442761"/>
                  <a:pt x="4176875" y="4403325"/>
                  <a:pt x="4175923" y="4363890"/>
                </a:cubicBezTo>
                <a:lnTo>
                  <a:pt x="4175923" y="4363889"/>
                </a:lnTo>
                <a:cubicBezTo>
                  <a:pt x="4175731" y="4350553"/>
                  <a:pt x="4172683" y="4336456"/>
                  <a:pt x="4166969" y="4324644"/>
                </a:cubicBezTo>
                <a:cubicBezTo>
                  <a:pt x="4154966" y="4300069"/>
                  <a:pt x="4139346" y="4277400"/>
                  <a:pt x="4127153" y="4253013"/>
                </a:cubicBezTo>
                <a:close/>
                <a:moveTo>
                  <a:pt x="4190328" y="2836171"/>
                </a:moveTo>
                <a:lnTo>
                  <a:pt x="4181637" y="2848792"/>
                </a:lnTo>
                <a:cubicBezTo>
                  <a:pt x="4176637" y="2865009"/>
                  <a:pt x="4170779" y="2881306"/>
                  <a:pt x="4166033" y="2897784"/>
                </a:cubicBezTo>
                <a:lnTo>
                  <a:pt x="4165004" y="2903549"/>
                </a:lnTo>
                <a:lnTo>
                  <a:pt x="4161730" y="2914327"/>
                </a:lnTo>
                <a:lnTo>
                  <a:pt x="4157099" y="2947858"/>
                </a:lnTo>
                <a:lnTo>
                  <a:pt x="4157098" y="2947861"/>
                </a:lnTo>
                <a:lnTo>
                  <a:pt x="4157098" y="2947862"/>
                </a:lnTo>
                <a:cubicBezTo>
                  <a:pt x="4156729" y="2959156"/>
                  <a:pt x="4157729" y="2970575"/>
                  <a:pt x="4160682" y="2982148"/>
                </a:cubicBezTo>
                <a:lnTo>
                  <a:pt x="4172375" y="3077401"/>
                </a:lnTo>
                <a:lnTo>
                  <a:pt x="4159920" y="3172653"/>
                </a:lnTo>
                <a:cubicBezTo>
                  <a:pt x="4134011" y="3276479"/>
                  <a:pt x="4106579" y="3380304"/>
                  <a:pt x="4112293" y="3489466"/>
                </a:cubicBezTo>
                <a:cubicBezTo>
                  <a:pt x="4113245" y="3507562"/>
                  <a:pt x="4101624" y="3529089"/>
                  <a:pt x="4090194" y="3544712"/>
                </a:cubicBezTo>
                <a:cubicBezTo>
                  <a:pt x="4079336" y="3559667"/>
                  <a:pt x="4073477" y="3566811"/>
                  <a:pt x="4072572" y="3574407"/>
                </a:cubicBezTo>
                <a:lnTo>
                  <a:pt x="4072572" y="3574408"/>
                </a:lnTo>
                <a:cubicBezTo>
                  <a:pt x="4071667" y="3582004"/>
                  <a:pt x="4075716" y="3590053"/>
                  <a:pt x="4084670" y="3606817"/>
                </a:cubicBezTo>
                <a:cubicBezTo>
                  <a:pt x="4089052" y="3614819"/>
                  <a:pt x="4091718" y="3624725"/>
                  <a:pt x="4098196" y="3630632"/>
                </a:cubicBezTo>
                <a:lnTo>
                  <a:pt x="4115925" y="3654415"/>
                </a:lnTo>
                <a:lnTo>
                  <a:pt x="4118836" y="3665923"/>
                </a:lnTo>
                <a:lnTo>
                  <a:pt x="4122437" y="3680163"/>
                </a:lnTo>
                <a:lnTo>
                  <a:pt x="4118389" y="3734836"/>
                </a:lnTo>
                <a:lnTo>
                  <a:pt x="4118389" y="3734837"/>
                </a:lnTo>
                <a:cubicBezTo>
                  <a:pt x="4117437" y="3741315"/>
                  <a:pt x="4116103" y="3749125"/>
                  <a:pt x="4118771" y="3754652"/>
                </a:cubicBezTo>
                <a:lnTo>
                  <a:pt x="4125128" y="3789775"/>
                </a:lnTo>
                <a:lnTo>
                  <a:pt x="4110197" y="3822471"/>
                </a:lnTo>
                <a:cubicBezTo>
                  <a:pt x="4103149" y="3831901"/>
                  <a:pt x="4097529" y="3842045"/>
                  <a:pt x="4095862" y="3852618"/>
                </a:cubicBezTo>
                <a:lnTo>
                  <a:pt x="4095862" y="3852619"/>
                </a:lnTo>
                <a:lnTo>
                  <a:pt x="4096642" y="3868763"/>
                </a:lnTo>
                <a:lnTo>
                  <a:pt x="4105245" y="3885336"/>
                </a:lnTo>
                <a:lnTo>
                  <a:pt x="4105245" y="3885338"/>
                </a:lnTo>
                <a:cubicBezTo>
                  <a:pt x="4114961" y="3897721"/>
                  <a:pt x="4122367" y="3910318"/>
                  <a:pt x="4127626" y="3923124"/>
                </a:cubicBezTo>
                <a:lnTo>
                  <a:pt x="4137130" y="3962159"/>
                </a:lnTo>
                <a:lnTo>
                  <a:pt x="4121438" y="4043837"/>
                </a:lnTo>
                <a:lnTo>
                  <a:pt x="4121437" y="4043838"/>
                </a:lnTo>
                <a:cubicBezTo>
                  <a:pt x="4112674" y="4063841"/>
                  <a:pt x="4107292" y="4083701"/>
                  <a:pt x="4106316" y="4103824"/>
                </a:cubicBezTo>
                <a:lnTo>
                  <a:pt x="4106316" y="4103825"/>
                </a:lnTo>
                <a:lnTo>
                  <a:pt x="4108283" y="4134255"/>
                </a:lnTo>
                <a:lnTo>
                  <a:pt x="4117627" y="4165381"/>
                </a:lnTo>
                <a:lnTo>
                  <a:pt x="4117627" y="4165383"/>
                </a:lnTo>
                <a:lnTo>
                  <a:pt x="4121532" y="4192387"/>
                </a:lnTo>
                <a:lnTo>
                  <a:pt x="4121532" y="4192386"/>
                </a:lnTo>
                <a:cubicBezTo>
                  <a:pt x="4121628" y="4182766"/>
                  <a:pt x="4121056" y="4173479"/>
                  <a:pt x="4117627" y="4165382"/>
                </a:cubicBezTo>
                <a:lnTo>
                  <a:pt x="4117627" y="4165381"/>
                </a:lnTo>
                <a:lnTo>
                  <a:pt x="4106316" y="4103825"/>
                </a:lnTo>
                <a:lnTo>
                  <a:pt x="4121437" y="4043839"/>
                </a:lnTo>
                <a:lnTo>
                  <a:pt x="4121438" y="4043837"/>
                </a:lnTo>
                <a:lnTo>
                  <a:pt x="4134740" y="4002409"/>
                </a:lnTo>
                <a:lnTo>
                  <a:pt x="4137130" y="3962159"/>
                </a:lnTo>
                <a:lnTo>
                  <a:pt x="4137130" y="3962158"/>
                </a:lnTo>
                <a:cubicBezTo>
                  <a:pt x="4134868" y="3935726"/>
                  <a:pt x="4124677" y="3910103"/>
                  <a:pt x="4105245" y="3885337"/>
                </a:cubicBezTo>
                <a:lnTo>
                  <a:pt x="4105245" y="3885336"/>
                </a:lnTo>
                <a:lnTo>
                  <a:pt x="4095862" y="3852619"/>
                </a:lnTo>
                <a:lnTo>
                  <a:pt x="4110197" y="3822472"/>
                </a:lnTo>
                <a:cubicBezTo>
                  <a:pt x="4118389" y="3811613"/>
                  <a:pt x="4123533" y="3800896"/>
                  <a:pt x="4125128" y="3789776"/>
                </a:cubicBezTo>
                <a:lnTo>
                  <a:pt x="4125128" y="3789775"/>
                </a:lnTo>
                <a:cubicBezTo>
                  <a:pt x="4126724" y="3778654"/>
                  <a:pt x="4124771" y="3767129"/>
                  <a:pt x="4118771" y="3754651"/>
                </a:cubicBezTo>
                <a:lnTo>
                  <a:pt x="4118389" y="3734837"/>
                </a:lnTo>
                <a:lnTo>
                  <a:pt x="4122437" y="3680163"/>
                </a:lnTo>
                <a:lnTo>
                  <a:pt x="4122437" y="3680162"/>
                </a:lnTo>
                <a:lnTo>
                  <a:pt x="4118836" y="3665923"/>
                </a:lnTo>
                <a:lnTo>
                  <a:pt x="4115925" y="3654415"/>
                </a:lnTo>
                <a:lnTo>
                  <a:pt x="4115925" y="3654415"/>
                </a:lnTo>
                <a:lnTo>
                  <a:pt x="4115925" y="3654415"/>
                </a:lnTo>
                <a:cubicBezTo>
                  <a:pt x="4112115" y="3646122"/>
                  <a:pt x="4106436" y="3638156"/>
                  <a:pt x="4098196" y="3630631"/>
                </a:cubicBezTo>
                <a:cubicBezTo>
                  <a:pt x="4091718" y="3624724"/>
                  <a:pt x="4089052" y="3614818"/>
                  <a:pt x="4084670" y="3606816"/>
                </a:cubicBezTo>
                <a:cubicBezTo>
                  <a:pt x="4080193" y="3598434"/>
                  <a:pt x="4076942" y="3592231"/>
                  <a:pt x="4074924" y="3587173"/>
                </a:cubicBezTo>
                <a:lnTo>
                  <a:pt x="4072572" y="3574407"/>
                </a:lnTo>
                <a:lnTo>
                  <a:pt x="4077651" y="3562320"/>
                </a:lnTo>
                <a:cubicBezTo>
                  <a:pt x="4080586" y="3557715"/>
                  <a:pt x="4084765" y="3552190"/>
                  <a:pt x="4090194" y="3544713"/>
                </a:cubicBezTo>
                <a:cubicBezTo>
                  <a:pt x="4101624" y="3529090"/>
                  <a:pt x="4113245" y="3507563"/>
                  <a:pt x="4112293" y="3489467"/>
                </a:cubicBezTo>
                <a:cubicBezTo>
                  <a:pt x="4106579" y="3380305"/>
                  <a:pt x="4134011" y="3276480"/>
                  <a:pt x="4159920" y="3172654"/>
                </a:cubicBezTo>
                <a:cubicBezTo>
                  <a:pt x="4167922" y="3140649"/>
                  <a:pt x="4172160" y="3109025"/>
                  <a:pt x="4172375" y="3077401"/>
                </a:cubicBezTo>
                <a:lnTo>
                  <a:pt x="4172375" y="3077400"/>
                </a:lnTo>
                <a:cubicBezTo>
                  <a:pt x="4172589" y="3045776"/>
                  <a:pt x="4168779" y="3014152"/>
                  <a:pt x="4160682" y="2982147"/>
                </a:cubicBezTo>
                <a:lnTo>
                  <a:pt x="4157098" y="2947862"/>
                </a:lnTo>
                <a:lnTo>
                  <a:pt x="4157099" y="2947858"/>
                </a:lnTo>
                <a:lnTo>
                  <a:pt x="4165004" y="2903549"/>
                </a:lnTo>
                <a:lnTo>
                  <a:pt x="4181637" y="2848793"/>
                </a:lnTo>
                <a:cubicBezTo>
                  <a:pt x="4182970" y="2844316"/>
                  <a:pt x="4186256" y="2839982"/>
                  <a:pt x="4190328" y="2836172"/>
                </a:cubicBezTo>
                <a:close/>
                <a:moveTo>
                  <a:pt x="3705842" y="1508457"/>
                </a:moveTo>
                <a:lnTo>
                  <a:pt x="3677748" y="1596213"/>
                </a:lnTo>
                <a:cubicBezTo>
                  <a:pt x="3675271" y="1604978"/>
                  <a:pt x="3676796" y="1615836"/>
                  <a:pt x="3679653" y="1624980"/>
                </a:cubicBezTo>
                <a:cubicBezTo>
                  <a:pt x="3689369" y="1656223"/>
                  <a:pt x="3713754" y="1676036"/>
                  <a:pt x="3736234" y="1697753"/>
                </a:cubicBezTo>
                <a:cubicBezTo>
                  <a:pt x="3746141" y="1707279"/>
                  <a:pt x="3753189" y="1720423"/>
                  <a:pt x="3758903" y="1733188"/>
                </a:cubicBezTo>
                <a:cubicBezTo>
                  <a:pt x="3773574" y="1766335"/>
                  <a:pt x="3786718" y="1800246"/>
                  <a:pt x="3800624" y="1833775"/>
                </a:cubicBezTo>
                <a:cubicBezTo>
                  <a:pt x="3801958" y="1837013"/>
                  <a:pt x="3805387" y="1839679"/>
                  <a:pt x="3808245" y="1842158"/>
                </a:cubicBezTo>
                <a:cubicBezTo>
                  <a:pt x="3838346" y="1866922"/>
                  <a:pt x="3868635" y="1891497"/>
                  <a:pt x="3898736" y="1916454"/>
                </a:cubicBezTo>
                <a:cubicBezTo>
                  <a:pt x="3904450" y="1921216"/>
                  <a:pt x="3908642" y="1928076"/>
                  <a:pt x="3914166" y="1933219"/>
                </a:cubicBezTo>
                <a:cubicBezTo>
                  <a:pt x="3921786" y="1940459"/>
                  <a:pt x="3929027" y="1949603"/>
                  <a:pt x="3938171" y="1953413"/>
                </a:cubicBezTo>
                <a:cubicBezTo>
                  <a:pt x="3966936" y="1965224"/>
                  <a:pt x="3979320" y="1987894"/>
                  <a:pt x="3984654" y="2016469"/>
                </a:cubicBezTo>
                <a:cubicBezTo>
                  <a:pt x="3989607" y="2042570"/>
                  <a:pt x="3993799" y="2068669"/>
                  <a:pt x="3999513" y="2094578"/>
                </a:cubicBezTo>
                <a:cubicBezTo>
                  <a:pt x="4006371" y="2126201"/>
                  <a:pt x="4013801" y="2157636"/>
                  <a:pt x="4022184" y="2188879"/>
                </a:cubicBezTo>
                <a:cubicBezTo>
                  <a:pt x="4025804" y="2202404"/>
                  <a:pt x="4029994" y="2216692"/>
                  <a:pt x="4037424" y="2228314"/>
                </a:cubicBezTo>
                <a:cubicBezTo>
                  <a:pt x="4057999" y="2260890"/>
                  <a:pt x="4071905" y="2295753"/>
                  <a:pt x="4066381" y="2334044"/>
                </a:cubicBezTo>
                <a:cubicBezTo>
                  <a:pt x="4061999" y="2364715"/>
                  <a:pt x="4073239" y="2390434"/>
                  <a:pt x="4090766" y="2409485"/>
                </a:cubicBezTo>
                <a:cubicBezTo>
                  <a:pt x="4098720" y="2418154"/>
                  <a:pt x="4104233" y="2426976"/>
                  <a:pt x="4107867" y="2435912"/>
                </a:cubicBezTo>
                <a:lnTo>
                  <a:pt x="4113698" y="2463017"/>
                </a:lnTo>
                <a:lnTo>
                  <a:pt x="4105056" y="2518262"/>
                </a:lnTo>
                <a:lnTo>
                  <a:pt x="4105055" y="2518263"/>
                </a:lnTo>
                <a:cubicBezTo>
                  <a:pt x="4102388" y="2527789"/>
                  <a:pt x="4101244" y="2536456"/>
                  <a:pt x="4101411" y="2545005"/>
                </a:cubicBezTo>
                <a:lnTo>
                  <a:pt x="4101411" y="2545006"/>
                </a:lnTo>
                <a:cubicBezTo>
                  <a:pt x="4101577" y="2553555"/>
                  <a:pt x="4103054" y="2561985"/>
                  <a:pt x="4105625" y="2571034"/>
                </a:cubicBezTo>
                <a:cubicBezTo>
                  <a:pt x="4117627" y="2612945"/>
                  <a:pt x="4150204" y="2640950"/>
                  <a:pt x="4178779" y="2668001"/>
                </a:cubicBezTo>
                <a:cubicBezTo>
                  <a:pt x="4203164" y="2691054"/>
                  <a:pt x="4216880" y="2716963"/>
                  <a:pt x="4227170" y="2745348"/>
                </a:cubicBezTo>
                <a:lnTo>
                  <a:pt x="4227170" y="2745351"/>
                </a:lnTo>
                <a:lnTo>
                  <a:pt x="4233090" y="2778005"/>
                </a:lnTo>
                <a:lnTo>
                  <a:pt x="4232670" y="2785439"/>
                </a:lnTo>
                <a:lnTo>
                  <a:pt x="4222591" y="2811779"/>
                </a:lnTo>
                <a:lnTo>
                  <a:pt x="4222587" y="2811786"/>
                </a:lnTo>
                <a:lnTo>
                  <a:pt x="4222588" y="2811786"/>
                </a:lnTo>
                <a:lnTo>
                  <a:pt x="4222591" y="2811779"/>
                </a:lnTo>
                <a:lnTo>
                  <a:pt x="4232241" y="2793022"/>
                </a:lnTo>
                <a:lnTo>
                  <a:pt x="4232670" y="2785439"/>
                </a:lnTo>
                <a:lnTo>
                  <a:pt x="4233870" y="2782304"/>
                </a:lnTo>
                <a:lnTo>
                  <a:pt x="4233090" y="2778005"/>
                </a:lnTo>
                <a:lnTo>
                  <a:pt x="4233500" y="2770757"/>
                </a:lnTo>
                <a:lnTo>
                  <a:pt x="4227170" y="2745351"/>
                </a:lnTo>
                <a:lnTo>
                  <a:pt x="4227170" y="2745347"/>
                </a:lnTo>
                <a:cubicBezTo>
                  <a:pt x="4216880" y="2716962"/>
                  <a:pt x="4203164" y="2691053"/>
                  <a:pt x="4178779" y="2668000"/>
                </a:cubicBezTo>
                <a:cubicBezTo>
                  <a:pt x="4150204" y="2640949"/>
                  <a:pt x="4117627" y="2612944"/>
                  <a:pt x="4105625" y="2571033"/>
                </a:cubicBezTo>
                <a:lnTo>
                  <a:pt x="4101411" y="2545006"/>
                </a:lnTo>
                <a:lnTo>
                  <a:pt x="4105055" y="2518264"/>
                </a:lnTo>
                <a:lnTo>
                  <a:pt x="4105056" y="2518262"/>
                </a:lnTo>
                <a:lnTo>
                  <a:pt x="4111636" y="2490550"/>
                </a:lnTo>
                <a:lnTo>
                  <a:pt x="4113698" y="2463017"/>
                </a:lnTo>
                <a:lnTo>
                  <a:pt x="4113698" y="2463016"/>
                </a:lnTo>
                <a:cubicBezTo>
                  <a:pt x="4112817" y="2444776"/>
                  <a:pt x="4106674" y="2426821"/>
                  <a:pt x="4090766" y="2409484"/>
                </a:cubicBezTo>
                <a:cubicBezTo>
                  <a:pt x="4073239" y="2390433"/>
                  <a:pt x="4061999" y="2364714"/>
                  <a:pt x="4066381" y="2334043"/>
                </a:cubicBezTo>
                <a:cubicBezTo>
                  <a:pt x="4071905" y="2295752"/>
                  <a:pt x="4057999" y="2260889"/>
                  <a:pt x="4037424" y="2228313"/>
                </a:cubicBezTo>
                <a:cubicBezTo>
                  <a:pt x="4029994" y="2216691"/>
                  <a:pt x="4025804" y="2202403"/>
                  <a:pt x="4022184" y="2188878"/>
                </a:cubicBezTo>
                <a:cubicBezTo>
                  <a:pt x="4013801" y="2157635"/>
                  <a:pt x="4006371" y="2126200"/>
                  <a:pt x="3999513" y="2094577"/>
                </a:cubicBezTo>
                <a:cubicBezTo>
                  <a:pt x="3993799" y="2068668"/>
                  <a:pt x="3989607" y="2042569"/>
                  <a:pt x="3984654" y="2016468"/>
                </a:cubicBezTo>
                <a:cubicBezTo>
                  <a:pt x="3979320" y="1987893"/>
                  <a:pt x="3966936" y="1965223"/>
                  <a:pt x="3938171" y="1953412"/>
                </a:cubicBezTo>
                <a:cubicBezTo>
                  <a:pt x="3929027" y="1949602"/>
                  <a:pt x="3921786" y="1940458"/>
                  <a:pt x="3914166" y="1933218"/>
                </a:cubicBezTo>
                <a:cubicBezTo>
                  <a:pt x="3908642" y="1928075"/>
                  <a:pt x="3904450" y="1921215"/>
                  <a:pt x="3898736" y="1916453"/>
                </a:cubicBezTo>
                <a:cubicBezTo>
                  <a:pt x="3868635" y="1891496"/>
                  <a:pt x="3838346" y="1866921"/>
                  <a:pt x="3808245" y="1842157"/>
                </a:cubicBezTo>
                <a:cubicBezTo>
                  <a:pt x="3805387" y="1839678"/>
                  <a:pt x="3801958" y="1837012"/>
                  <a:pt x="3800624" y="1833774"/>
                </a:cubicBezTo>
                <a:cubicBezTo>
                  <a:pt x="3786718" y="1800245"/>
                  <a:pt x="3773575" y="1766334"/>
                  <a:pt x="3758903" y="1733187"/>
                </a:cubicBezTo>
                <a:cubicBezTo>
                  <a:pt x="3753189" y="1720422"/>
                  <a:pt x="3746141" y="1707278"/>
                  <a:pt x="3736235" y="1697752"/>
                </a:cubicBezTo>
                <a:cubicBezTo>
                  <a:pt x="3713755" y="1676035"/>
                  <a:pt x="3689369" y="1656222"/>
                  <a:pt x="3679653" y="1624979"/>
                </a:cubicBezTo>
                <a:cubicBezTo>
                  <a:pt x="3676797" y="1615835"/>
                  <a:pt x="3675272" y="1604977"/>
                  <a:pt x="3677749" y="1596212"/>
                </a:cubicBezTo>
                <a:close/>
                <a:moveTo>
                  <a:pt x="3724447" y="1459072"/>
                </a:moveTo>
                <a:lnTo>
                  <a:pt x="3724446" y="1459073"/>
                </a:lnTo>
                <a:lnTo>
                  <a:pt x="3715229" y="1481571"/>
                </a:lnTo>
                <a:close/>
                <a:moveTo>
                  <a:pt x="3743640" y="1268757"/>
                </a:moveTo>
                <a:cubicBezTo>
                  <a:pt x="3744092" y="1275401"/>
                  <a:pt x="3745664" y="1281688"/>
                  <a:pt x="3748807" y="1286069"/>
                </a:cubicBezTo>
                <a:cubicBezTo>
                  <a:pt x="3763380" y="1306929"/>
                  <a:pt x="3769620" y="1328552"/>
                  <a:pt x="3771144" y="1350627"/>
                </a:cubicBezTo>
                <a:lnTo>
                  <a:pt x="3765550" y="1413839"/>
                </a:lnTo>
                <a:lnTo>
                  <a:pt x="3771145" y="1350626"/>
                </a:lnTo>
                <a:cubicBezTo>
                  <a:pt x="3769620" y="1328551"/>
                  <a:pt x="3763381" y="1306929"/>
                  <a:pt x="3748807" y="1286068"/>
                </a:cubicBezTo>
                <a:close/>
                <a:moveTo>
                  <a:pt x="3685369" y="773034"/>
                </a:moveTo>
                <a:lnTo>
                  <a:pt x="3685369" y="773035"/>
                </a:lnTo>
                <a:cubicBezTo>
                  <a:pt x="3687655" y="800276"/>
                  <a:pt x="3690893" y="827329"/>
                  <a:pt x="3693369" y="854379"/>
                </a:cubicBezTo>
                <a:cubicBezTo>
                  <a:pt x="3695655" y="878956"/>
                  <a:pt x="3696417" y="903722"/>
                  <a:pt x="3724422" y="915343"/>
                </a:cubicBezTo>
                <a:cubicBezTo>
                  <a:pt x="3728804" y="917059"/>
                  <a:pt x="3732042" y="922773"/>
                  <a:pt x="3734900" y="927155"/>
                </a:cubicBezTo>
                <a:cubicBezTo>
                  <a:pt x="3778908" y="994785"/>
                  <a:pt x="3777764" y="1030980"/>
                  <a:pt x="3731280" y="1097087"/>
                </a:cubicBezTo>
                <a:cubicBezTo>
                  <a:pt x="3726518" y="1103945"/>
                  <a:pt x="3723088" y="1118613"/>
                  <a:pt x="3726898" y="1123185"/>
                </a:cubicBezTo>
                <a:cubicBezTo>
                  <a:pt x="3742710" y="1142617"/>
                  <a:pt x="3749759" y="1162953"/>
                  <a:pt x="3751617" y="1184028"/>
                </a:cubicBezTo>
                <a:cubicBezTo>
                  <a:pt x="3749759" y="1162953"/>
                  <a:pt x="3742711" y="1142616"/>
                  <a:pt x="3726899" y="1123184"/>
                </a:cubicBezTo>
                <a:cubicBezTo>
                  <a:pt x="3723089" y="1118612"/>
                  <a:pt x="3726519" y="1103944"/>
                  <a:pt x="3731281" y="1097086"/>
                </a:cubicBezTo>
                <a:cubicBezTo>
                  <a:pt x="3777765" y="1030979"/>
                  <a:pt x="3778909" y="994784"/>
                  <a:pt x="3734901" y="927154"/>
                </a:cubicBezTo>
                <a:cubicBezTo>
                  <a:pt x="3732043" y="922772"/>
                  <a:pt x="3728805" y="917058"/>
                  <a:pt x="3724423" y="915342"/>
                </a:cubicBezTo>
                <a:cubicBezTo>
                  <a:pt x="3696417" y="903721"/>
                  <a:pt x="3695655" y="878955"/>
                  <a:pt x="3693369" y="854378"/>
                </a:cubicBezTo>
                <a:close/>
                <a:moveTo>
                  <a:pt x="3740770" y="517850"/>
                </a:moveTo>
                <a:lnTo>
                  <a:pt x="3731852" y="556047"/>
                </a:lnTo>
                <a:cubicBezTo>
                  <a:pt x="3729756" y="564048"/>
                  <a:pt x="3724232" y="572622"/>
                  <a:pt x="3725374" y="580050"/>
                </a:cubicBezTo>
                <a:cubicBezTo>
                  <a:pt x="3728708" y="601578"/>
                  <a:pt x="3726279" y="622200"/>
                  <a:pt x="3721993" y="642537"/>
                </a:cubicBezTo>
                <a:lnTo>
                  <a:pt x="3709470" y="694927"/>
                </a:lnTo>
                <a:lnTo>
                  <a:pt x="3721994" y="642536"/>
                </a:lnTo>
                <a:cubicBezTo>
                  <a:pt x="3726280" y="622200"/>
                  <a:pt x="3728709" y="601577"/>
                  <a:pt x="3725375" y="580049"/>
                </a:cubicBezTo>
                <a:cubicBezTo>
                  <a:pt x="3724233" y="572621"/>
                  <a:pt x="3729757" y="564047"/>
                  <a:pt x="3731853" y="556046"/>
                </a:cubicBezTo>
                <a:close/>
                <a:moveTo>
                  <a:pt x="3754065" y="298168"/>
                </a:moveTo>
                <a:lnTo>
                  <a:pt x="3739283" y="313532"/>
                </a:lnTo>
                <a:lnTo>
                  <a:pt x="3739283" y="313532"/>
                </a:lnTo>
                <a:lnTo>
                  <a:pt x="3739282" y="313533"/>
                </a:lnTo>
                <a:cubicBezTo>
                  <a:pt x="3735090" y="316389"/>
                  <a:pt x="3737376" y="330298"/>
                  <a:pt x="3738710" y="338870"/>
                </a:cubicBezTo>
                <a:lnTo>
                  <a:pt x="3738716" y="338898"/>
                </a:lnTo>
                <a:lnTo>
                  <a:pt x="3748617" y="395639"/>
                </a:lnTo>
                <a:lnTo>
                  <a:pt x="3744807" y="367327"/>
                </a:lnTo>
                <a:lnTo>
                  <a:pt x="3738716" y="338898"/>
                </a:lnTo>
                <a:lnTo>
                  <a:pt x="3738711" y="338869"/>
                </a:lnTo>
                <a:cubicBezTo>
                  <a:pt x="3738044" y="334583"/>
                  <a:pt x="3737139" y="328963"/>
                  <a:pt x="3736925" y="324057"/>
                </a:cubicBezTo>
                <a:lnTo>
                  <a:pt x="3739283" y="313532"/>
                </a:lnTo>
                <a:close/>
                <a:moveTo>
                  <a:pt x="3761610" y="281567"/>
                </a:moveTo>
                <a:lnTo>
                  <a:pt x="3756715" y="295414"/>
                </a:lnTo>
                <a:lnTo>
                  <a:pt x="3756716" y="295414"/>
                </a:lnTo>
                <a:close/>
                <a:moveTo>
                  <a:pt x="3748290" y="24485"/>
                </a:moveTo>
                <a:lnTo>
                  <a:pt x="3746027" y="74128"/>
                </a:lnTo>
                <a:cubicBezTo>
                  <a:pt x="3746950" y="91491"/>
                  <a:pt x="3749260" y="108702"/>
                  <a:pt x="3751951" y="125860"/>
                </a:cubicBezTo>
                <a:lnTo>
                  <a:pt x="3756346" y="153386"/>
                </a:lnTo>
                <a:lnTo>
                  <a:pt x="3764619" y="228943"/>
                </a:lnTo>
                <a:lnTo>
                  <a:pt x="3760160" y="177270"/>
                </a:lnTo>
                <a:lnTo>
                  <a:pt x="3756346" y="153386"/>
                </a:lnTo>
                <a:lnTo>
                  <a:pt x="3756147" y="151568"/>
                </a:lnTo>
                <a:cubicBezTo>
                  <a:pt x="3751917" y="125875"/>
                  <a:pt x="3747412" y="100173"/>
                  <a:pt x="3746028" y="74128"/>
                </a:cubicBezTo>
                <a:close/>
                <a:moveTo>
                  <a:pt x="3745709" y="0"/>
                </a:moveTo>
                <a:lnTo>
                  <a:pt x="3748427" y="21485"/>
                </a:lnTo>
                <a:lnTo>
                  <a:pt x="3745709" y="0"/>
                </a:lnTo>
                <a:lnTo>
                  <a:pt x="4209817" y="0"/>
                </a:lnTo>
                <a:lnTo>
                  <a:pt x="4208690" y="2816"/>
                </a:lnTo>
                <a:cubicBezTo>
                  <a:pt x="4200308" y="21485"/>
                  <a:pt x="4197640" y="43011"/>
                  <a:pt x="4194592" y="63586"/>
                </a:cubicBezTo>
                <a:cubicBezTo>
                  <a:pt x="4189067" y="101307"/>
                  <a:pt x="4185637" y="139218"/>
                  <a:pt x="4180685" y="176938"/>
                </a:cubicBezTo>
                <a:cubicBezTo>
                  <a:pt x="4179541" y="184940"/>
                  <a:pt x="4177447" y="194084"/>
                  <a:pt x="4172683" y="200181"/>
                </a:cubicBezTo>
                <a:cubicBezTo>
                  <a:pt x="4140678" y="241900"/>
                  <a:pt x="4131725" y="292578"/>
                  <a:pt x="4134771" y="340773"/>
                </a:cubicBezTo>
                <a:cubicBezTo>
                  <a:pt x="4137060" y="378685"/>
                  <a:pt x="4138774" y="415834"/>
                  <a:pt x="4135536" y="453363"/>
                </a:cubicBezTo>
                <a:cubicBezTo>
                  <a:pt x="4135344" y="456221"/>
                  <a:pt x="4135726" y="460031"/>
                  <a:pt x="4137250" y="462125"/>
                </a:cubicBezTo>
                <a:cubicBezTo>
                  <a:pt x="4147346" y="475080"/>
                  <a:pt x="4148108" y="488606"/>
                  <a:pt x="4149822" y="505181"/>
                </a:cubicBezTo>
                <a:cubicBezTo>
                  <a:pt x="4152300" y="528614"/>
                  <a:pt x="4150584" y="550140"/>
                  <a:pt x="4146394" y="571859"/>
                </a:cubicBezTo>
                <a:cubicBezTo>
                  <a:pt x="4143346" y="587671"/>
                  <a:pt x="4137060" y="603672"/>
                  <a:pt x="4129057" y="617771"/>
                </a:cubicBezTo>
                <a:cubicBezTo>
                  <a:pt x="4117817" y="637391"/>
                  <a:pt x="4113437" y="656254"/>
                  <a:pt x="4128295" y="674922"/>
                </a:cubicBezTo>
                <a:cubicBezTo>
                  <a:pt x="4144108" y="695115"/>
                  <a:pt x="4138584" y="717976"/>
                  <a:pt x="4139154" y="740267"/>
                </a:cubicBezTo>
                <a:cubicBezTo>
                  <a:pt x="4139346" y="749981"/>
                  <a:pt x="4138964" y="760269"/>
                  <a:pt x="4141440" y="769604"/>
                </a:cubicBezTo>
                <a:cubicBezTo>
                  <a:pt x="4148490" y="796654"/>
                  <a:pt x="4159158" y="822755"/>
                  <a:pt x="4163920" y="850188"/>
                </a:cubicBezTo>
                <a:cubicBezTo>
                  <a:pt x="4166587" y="865429"/>
                  <a:pt x="4161824" y="882383"/>
                  <a:pt x="4158396" y="898197"/>
                </a:cubicBezTo>
                <a:cubicBezTo>
                  <a:pt x="4154776" y="914199"/>
                  <a:pt x="4149252" y="930010"/>
                  <a:pt x="4143536" y="945443"/>
                </a:cubicBezTo>
                <a:cubicBezTo>
                  <a:pt x="4139726" y="955919"/>
                  <a:pt x="4136106" y="967349"/>
                  <a:pt x="4129247" y="975732"/>
                </a:cubicBezTo>
                <a:cubicBezTo>
                  <a:pt x="4113627" y="994784"/>
                  <a:pt x="4110959" y="1014405"/>
                  <a:pt x="4119151" y="1036886"/>
                </a:cubicBezTo>
                <a:cubicBezTo>
                  <a:pt x="4120485" y="1040314"/>
                  <a:pt x="4120485" y="1044314"/>
                  <a:pt x="4120675" y="1048124"/>
                </a:cubicBezTo>
                <a:cubicBezTo>
                  <a:pt x="4124675" y="1109090"/>
                  <a:pt x="4127153" y="1170050"/>
                  <a:pt x="4133249" y="1230632"/>
                </a:cubicBezTo>
                <a:cubicBezTo>
                  <a:pt x="4135726" y="1255205"/>
                  <a:pt x="4146584" y="1278828"/>
                  <a:pt x="4153442" y="1303023"/>
                </a:cubicBezTo>
                <a:cubicBezTo>
                  <a:pt x="4154776" y="1307977"/>
                  <a:pt x="4156872" y="1313503"/>
                  <a:pt x="4155918" y="1318455"/>
                </a:cubicBezTo>
                <a:cubicBezTo>
                  <a:pt x="4146394" y="1372367"/>
                  <a:pt x="4160300" y="1422853"/>
                  <a:pt x="4178589" y="1472574"/>
                </a:cubicBezTo>
                <a:cubicBezTo>
                  <a:pt x="4180495" y="1477716"/>
                  <a:pt x="4179923" y="1484003"/>
                  <a:pt x="4179541" y="1489719"/>
                </a:cubicBezTo>
                <a:cubicBezTo>
                  <a:pt x="4178209" y="1505723"/>
                  <a:pt x="4171541" y="1523058"/>
                  <a:pt x="4175541" y="1537536"/>
                </a:cubicBezTo>
                <a:cubicBezTo>
                  <a:pt x="4186591" y="1576018"/>
                  <a:pt x="4199926" y="1614119"/>
                  <a:pt x="4216690" y="1650316"/>
                </a:cubicBezTo>
                <a:cubicBezTo>
                  <a:pt x="4233645" y="1687085"/>
                  <a:pt x="4247933" y="1721184"/>
                  <a:pt x="4230789" y="1763286"/>
                </a:cubicBezTo>
                <a:cubicBezTo>
                  <a:pt x="4223548" y="1781193"/>
                  <a:pt x="4228693" y="1804815"/>
                  <a:pt x="4230597" y="1825392"/>
                </a:cubicBezTo>
                <a:cubicBezTo>
                  <a:pt x="4232121" y="1840440"/>
                  <a:pt x="4240696" y="1854919"/>
                  <a:pt x="4240696" y="1869779"/>
                </a:cubicBezTo>
                <a:cubicBezTo>
                  <a:pt x="4240696" y="1909407"/>
                  <a:pt x="4250791" y="1944648"/>
                  <a:pt x="4271366" y="1978939"/>
                </a:cubicBezTo>
                <a:cubicBezTo>
                  <a:pt x="4279367" y="1992278"/>
                  <a:pt x="4274032" y="2013042"/>
                  <a:pt x="4276128" y="2030377"/>
                </a:cubicBezTo>
                <a:cubicBezTo>
                  <a:pt x="4278604" y="2048667"/>
                  <a:pt x="4280890" y="2067524"/>
                  <a:pt x="4286418" y="2085053"/>
                </a:cubicBezTo>
                <a:cubicBezTo>
                  <a:pt x="4300895" y="2130392"/>
                  <a:pt x="4317278" y="2175162"/>
                  <a:pt x="4332518" y="2220311"/>
                </a:cubicBezTo>
                <a:cubicBezTo>
                  <a:pt x="4345093" y="2257458"/>
                  <a:pt x="4335186" y="2294038"/>
                  <a:pt x="4329853" y="2330805"/>
                </a:cubicBezTo>
                <a:cubicBezTo>
                  <a:pt x="4326422" y="2353858"/>
                  <a:pt x="4318230" y="2375382"/>
                  <a:pt x="4330422" y="2401291"/>
                </a:cubicBezTo>
                <a:cubicBezTo>
                  <a:pt x="4342044" y="2426058"/>
                  <a:pt x="4339377" y="2457491"/>
                  <a:pt x="4345663" y="2485306"/>
                </a:cubicBezTo>
                <a:cubicBezTo>
                  <a:pt x="4350997" y="2508741"/>
                  <a:pt x="4359572" y="2531408"/>
                  <a:pt x="4367953" y="2554078"/>
                </a:cubicBezTo>
                <a:cubicBezTo>
                  <a:pt x="4379384" y="2584941"/>
                  <a:pt x="4391384" y="2615420"/>
                  <a:pt x="4385670" y="2649142"/>
                </a:cubicBezTo>
                <a:cubicBezTo>
                  <a:pt x="4379192" y="2687435"/>
                  <a:pt x="4403577" y="2713722"/>
                  <a:pt x="4419771" y="2743825"/>
                </a:cubicBezTo>
                <a:cubicBezTo>
                  <a:pt x="4430819" y="2764589"/>
                  <a:pt x="4439012" y="2787258"/>
                  <a:pt x="4445870" y="2809929"/>
                </a:cubicBezTo>
                <a:cubicBezTo>
                  <a:pt x="4454824" y="2840218"/>
                  <a:pt x="4460158" y="2871461"/>
                  <a:pt x="4468921" y="2901942"/>
                </a:cubicBezTo>
                <a:cubicBezTo>
                  <a:pt x="4482065" y="2948046"/>
                  <a:pt x="4492353" y="2994721"/>
                  <a:pt x="4485113" y="3042727"/>
                </a:cubicBezTo>
                <a:cubicBezTo>
                  <a:pt x="4481875" y="3064826"/>
                  <a:pt x="4482065" y="3085402"/>
                  <a:pt x="4486829" y="3107499"/>
                </a:cubicBezTo>
                <a:cubicBezTo>
                  <a:pt x="4494639" y="3143694"/>
                  <a:pt x="4495592" y="3180843"/>
                  <a:pt x="4524738" y="3209992"/>
                </a:cubicBezTo>
                <a:cubicBezTo>
                  <a:pt x="4535027" y="3220279"/>
                  <a:pt x="4537693" y="3238757"/>
                  <a:pt x="4543028" y="3253808"/>
                </a:cubicBezTo>
                <a:cubicBezTo>
                  <a:pt x="4549315" y="3271144"/>
                  <a:pt x="4546075" y="3283907"/>
                  <a:pt x="4527787" y="3293243"/>
                </a:cubicBezTo>
                <a:cubicBezTo>
                  <a:pt x="4519596" y="3297433"/>
                  <a:pt x="4511594" y="3309436"/>
                  <a:pt x="4510260" y="3318770"/>
                </a:cubicBezTo>
                <a:cubicBezTo>
                  <a:pt x="4506260" y="3346775"/>
                  <a:pt x="4512166" y="3372494"/>
                  <a:pt x="4525122" y="3399545"/>
                </a:cubicBezTo>
                <a:cubicBezTo>
                  <a:pt x="4537313" y="3424882"/>
                  <a:pt x="4535979" y="3456507"/>
                  <a:pt x="4540741" y="3485274"/>
                </a:cubicBezTo>
                <a:cubicBezTo>
                  <a:pt x="4544171" y="3505656"/>
                  <a:pt x="4551219" y="3526041"/>
                  <a:pt x="4551219" y="3546616"/>
                </a:cubicBezTo>
                <a:cubicBezTo>
                  <a:pt x="4551219" y="3572145"/>
                  <a:pt x="4545123" y="3597481"/>
                  <a:pt x="4542837" y="3623200"/>
                </a:cubicBezTo>
                <a:cubicBezTo>
                  <a:pt x="4540933" y="3643203"/>
                  <a:pt x="4541695" y="3663588"/>
                  <a:pt x="4539409" y="3683590"/>
                </a:cubicBezTo>
                <a:cubicBezTo>
                  <a:pt x="4537693" y="3699975"/>
                  <a:pt x="4533313" y="3716167"/>
                  <a:pt x="4529694" y="3732360"/>
                </a:cubicBezTo>
                <a:cubicBezTo>
                  <a:pt x="4528359" y="3738266"/>
                  <a:pt x="4523214" y="3744172"/>
                  <a:pt x="4523976" y="3749505"/>
                </a:cubicBezTo>
                <a:cubicBezTo>
                  <a:pt x="4532169" y="3802466"/>
                  <a:pt x="4495592" y="3840568"/>
                  <a:pt x="4479399" y="3885337"/>
                </a:cubicBezTo>
                <a:cubicBezTo>
                  <a:pt x="4462252" y="3932393"/>
                  <a:pt x="4435964" y="3977924"/>
                  <a:pt x="4443774" y="4030502"/>
                </a:cubicBezTo>
                <a:cubicBezTo>
                  <a:pt x="4448536" y="4062317"/>
                  <a:pt x="4459586" y="4092988"/>
                  <a:pt x="4466255" y="4124613"/>
                </a:cubicBezTo>
                <a:cubicBezTo>
                  <a:pt x="4468541" y="4135853"/>
                  <a:pt x="4468159" y="4148426"/>
                  <a:pt x="4465873" y="4159666"/>
                </a:cubicBezTo>
                <a:cubicBezTo>
                  <a:pt x="4455394" y="4213960"/>
                  <a:pt x="4453871" y="4267492"/>
                  <a:pt x="4471017" y="4320836"/>
                </a:cubicBezTo>
                <a:cubicBezTo>
                  <a:pt x="4473875" y="4329978"/>
                  <a:pt x="4476541" y="4339694"/>
                  <a:pt x="4476541" y="4349221"/>
                </a:cubicBezTo>
                <a:cubicBezTo>
                  <a:pt x="4476541" y="4401418"/>
                  <a:pt x="4472541" y="4452664"/>
                  <a:pt x="4453871" y="4502578"/>
                </a:cubicBezTo>
                <a:cubicBezTo>
                  <a:pt x="4447584" y="4519342"/>
                  <a:pt x="4451584" y="4539727"/>
                  <a:pt x="4450060" y="4558206"/>
                </a:cubicBezTo>
                <a:cubicBezTo>
                  <a:pt x="4448728" y="4575350"/>
                  <a:pt x="4448156" y="4592877"/>
                  <a:pt x="4443774" y="4609451"/>
                </a:cubicBezTo>
                <a:cubicBezTo>
                  <a:pt x="4437298" y="4633646"/>
                  <a:pt x="4436536" y="4656125"/>
                  <a:pt x="4442250" y="4681082"/>
                </a:cubicBezTo>
                <a:cubicBezTo>
                  <a:pt x="4447584" y="4704894"/>
                  <a:pt x="4444919" y="4730613"/>
                  <a:pt x="4445108" y="4755380"/>
                </a:cubicBezTo>
                <a:cubicBezTo>
                  <a:pt x="4445298" y="4783003"/>
                  <a:pt x="4445488" y="4810626"/>
                  <a:pt x="4444537" y="4838249"/>
                </a:cubicBezTo>
                <a:cubicBezTo>
                  <a:pt x="4444156" y="4849299"/>
                  <a:pt x="4436536" y="4861872"/>
                  <a:pt x="4439584" y="4871018"/>
                </a:cubicBezTo>
                <a:cubicBezTo>
                  <a:pt x="4449870" y="4900545"/>
                  <a:pt x="4437488" y="4930074"/>
                  <a:pt x="4443012" y="4959601"/>
                </a:cubicBezTo>
                <a:cubicBezTo>
                  <a:pt x="4445870" y="4974081"/>
                  <a:pt x="4438060" y="4990464"/>
                  <a:pt x="4437298" y="5006085"/>
                </a:cubicBezTo>
                <a:cubicBezTo>
                  <a:pt x="4435964" y="5031613"/>
                  <a:pt x="4436536" y="5057140"/>
                  <a:pt x="4436154" y="5082669"/>
                </a:cubicBezTo>
                <a:cubicBezTo>
                  <a:pt x="4435964" y="5091051"/>
                  <a:pt x="4435203" y="5099244"/>
                  <a:pt x="4434819" y="5107626"/>
                </a:cubicBezTo>
                <a:cubicBezTo>
                  <a:pt x="4434439" y="5115056"/>
                  <a:pt x="4432725" y="5122866"/>
                  <a:pt x="4434057" y="5129915"/>
                </a:cubicBezTo>
                <a:cubicBezTo>
                  <a:pt x="4438822" y="5155444"/>
                  <a:pt x="4446632" y="5180590"/>
                  <a:pt x="4449680" y="5206307"/>
                </a:cubicBezTo>
                <a:cubicBezTo>
                  <a:pt x="4452346" y="5228596"/>
                  <a:pt x="4448728" y="5251649"/>
                  <a:pt x="4450632" y="5274128"/>
                </a:cubicBezTo>
                <a:cubicBezTo>
                  <a:pt x="4453871" y="5313753"/>
                  <a:pt x="4459586" y="5353378"/>
                  <a:pt x="4463207" y="5393004"/>
                </a:cubicBezTo>
                <a:cubicBezTo>
                  <a:pt x="4463968" y="5401578"/>
                  <a:pt x="4459204" y="5410530"/>
                  <a:pt x="4458824" y="5419294"/>
                </a:cubicBezTo>
                <a:cubicBezTo>
                  <a:pt x="4457872" y="5446727"/>
                  <a:pt x="4457680" y="5474160"/>
                  <a:pt x="4457110" y="5501593"/>
                </a:cubicBezTo>
                <a:cubicBezTo>
                  <a:pt x="4456918" y="5517214"/>
                  <a:pt x="4457490" y="5533026"/>
                  <a:pt x="4455776" y="5548459"/>
                </a:cubicBezTo>
                <a:cubicBezTo>
                  <a:pt x="4453490" y="5568841"/>
                  <a:pt x="4450060" y="5587320"/>
                  <a:pt x="4464920" y="5606371"/>
                </a:cubicBezTo>
                <a:cubicBezTo>
                  <a:pt x="4487972" y="5635710"/>
                  <a:pt x="4479018" y="5673049"/>
                  <a:pt x="4484351" y="5706958"/>
                </a:cubicBezTo>
                <a:cubicBezTo>
                  <a:pt x="4485685" y="5715722"/>
                  <a:pt x="4485875" y="5724677"/>
                  <a:pt x="4487399" y="5733439"/>
                </a:cubicBezTo>
                <a:cubicBezTo>
                  <a:pt x="4490257" y="5749633"/>
                  <a:pt x="4493495" y="5765634"/>
                  <a:pt x="4496736" y="5781829"/>
                </a:cubicBezTo>
                <a:cubicBezTo>
                  <a:pt x="4497306" y="5784685"/>
                  <a:pt x="4497498" y="5787923"/>
                  <a:pt x="4498450" y="5790591"/>
                </a:cubicBezTo>
                <a:cubicBezTo>
                  <a:pt x="4506450" y="5815168"/>
                  <a:pt x="4515594" y="5839360"/>
                  <a:pt x="4522072" y="5864317"/>
                </a:cubicBezTo>
                <a:cubicBezTo>
                  <a:pt x="4525311" y="5876510"/>
                  <a:pt x="4525693" y="5890036"/>
                  <a:pt x="4523976" y="5902609"/>
                </a:cubicBezTo>
                <a:cubicBezTo>
                  <a:pt x="4519024" y="5939376"/>
                  <a:pt x="4516928" y="5975763"/>
                  <a:pt x="4524168" y="6012722"/>
                </a:cubicBezTo>
                <a:cubicBezTo>
                  <a:pt x="4527025" y="6027391"/>
                  <a:pt x="4522263" y="6043775"/>
                  <a:pt x="4520548" y="6059396"/>
                </a:cubicBezTo>
                <a:cubicBezTo>
                  <a:pt x="4515976" y="6096735"/>
                  <a:pt x="4511022" y="6134074"/>
                  <a:pt x="4506642" y="6171604"/>
                </a:cubicBezTo>
                <a:cubicBezTo>
                  <a:pt x="4503975" y="6195036"/>
                  <a:pt x="4502450" y="6218659"/>
                  <a:pt x="4499785" y="6242092"/>
                </a:cubicBezTo>
                <a:cubicBezTo>
                  <a:pt x="4496544" y="6269143"/>
                  <a:pt x="4491591" y="6296004"/>
                  <a:pt x="4488923" y="6323057"/>
                </a:cubicBezTo>
                <a:cubicBezTo>
                  <a:pt x="4485875" y="6353918"/>
                  <a:pt x="4485305" y="6384971"/>
                  <a:pt x="4482065" y="6415832"/>
                </a:cubicBezTo>
                <a:cubicBezTo>
                  <a:pt x="4475779" y="6472224"/>
                  <a:pt x="4468349" y="6528423"/>
                  <a:pt x="4461300" y="6584811"/>
                </a:cubicBezTo>
                <a:cubicBezTo>
                  <a:pt x="4454442" y="6639487"/>
                  <a:pt x="4448346" y="6694163"/>
                  <a:pt x="4439775" y="6748457"/>
                </a:cubicBezTo>
                <a:cubicBezTo>
                  <a:pt x="4436154" y="6771318"/>
                  <a:pt x="4426247" y="6793034"/>
                  <a:pt x="4420723" y="6815515"/>
                </a:cubicBezTo>
                <a:lnTo>
                  <a:pt x="4411023" y="6858000"/>
                </a:lnTo>
                <a:lnTo>
                  <a:pt x="4238770" y="6858000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690D861D-F76C-03FB-807B-EEA1202E9D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C2D8CD-DCB7-B64C-C199-FFF189D1A5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0159444-7E62-32B1-7758-23F4228F69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5BF085-1938-6E55-3E5D-AF18EB40C846}"/>
              </a:ext>
            </a:extLst>
          </p:cNvPr>
          <p:cNvSpPr txBox="1"/>
          <p:nvPr/>
        </p:nvSpPr>
        <p:spPr>
          <a:xfrm>
            <a:off x="4658747" y="6056737"/>
            <a:ext cx="7533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*</a:t>
            </a:r>
            <a:r>
              <a:rPr lang="pt-BR" sz="1100" dirty="0" err="1">
                <a:solidFill>
                  <a:schemeClr val="bg1"/>
                </a:solidFill>
              </a:rPr>
              <a:t>lag</a:t>
            </a:r>
            <a:r>
              <a:rPr lang="pt-BR" sz="1100" dirty="0">
                <a:solidFill>
                  <a:schemeClr val="bg1"/>
                </a:solidFill>
              </a:rPr>
              <a:t> temporal é o atraso entre o que estudaremos e o que acontece depois</a:t>
            </a:r>
          </a:p>
          <a:p>
            <a:r>
              <a:rPr lang="pt-BR" sz="1100" dirty="0">
                <a:solidFill>
                  <a:schemeClr val="bg1"/>
                </a:solidFill>
              </a:rPr>
              <a:t>**média móvel é a média que anda conforme o tempo passa, sempre olhando para os últimos dias conforme parametrizado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CB67E8-134D-B67F-C192-D2B33F33342D}"/>
              </a:ext>
            </a:extLst>
          </p:cNvPr>
          <p:cNvSpPr txBox="1">
            <a:spLocks/>
          </p:cNvSpPr>
          <p:nvPr/>
        </p:nvSpPr>
        <p:spPr>
          <a:xfrm>
            <a:off x="3995090" y="2304114"/>
            <a:ext cx="4801750" cy="3090718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b="1" dirty="0">
                <a:solidFill>
                  <a:schemeClr val="bg1"/>
                </a:solidFill>
              </a:rPr>
              <a:t>Tratamento da Linha do Tempo em </a:t>
            </a:r>
            <a:r>
              <a:rPr lang="pt-BR" sz="1600" b="1" dirty="0" err="1">
                <a:solidFill>
                  <a:schemeClr val="bg1"/>
                </a:solidFill>
              </a:rPr>
              <a:t>Lags</a:t>
            </a:r>
            <a:r>
              <a:rPr lang="pt-BR" sz="1600" b="1" dirty="0">
                <a:solidFill>
                  <a:schemeClr val="bg1"/>
                </a:solidFill>
              </a:rPr>
              <a:t>*</a:t>
            </a:r>
          </a:p>
          <a:p>
            <a:pPr marL="0" indent="0" algn="ctr">
              <a:buNone/>
            </a:pPr>
            <a:endParaRPr lang="pt-BR" sz="16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pt-BR" sz="1600" b="1" dirty="0">
              <a:solidFill>
                <a:schemeClr val="bg1"/>
              </a:solidFill>
            </a:endParaRP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sz="1600" b="1" dirty="0">
                <a:solidFill>
                  <a:schemeClr val="bg1"/>
                </a:solidFill>
              </a:rPr>
              <a:t>Cálculo da Média Móvel** de Períodos</a:t>
            </a:r>
          </a:p>
          <a:p>
            <a:pPr marL="0" indent="0" algn="ctr">
              <a:buFont typeface="Calibri" panose="020F0502020204030204" pitchFamily="34" charset="0"/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 algn="ctr">
              <a:buFont typeface="Calibri" panose="020F0502020204030204" pitchFamily="34" charset="0"/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 algn="ctr">
              <a:buFont typeface="Calibri" panose="020F0502020204030204" pitchFamily="34" charset="0"/>
              <a:buNone/>
            </a:pPr>
            <a:endParaRPr lang="pt-BR" sz="1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pt-BR" sz="1600" b="1" dirty="0">
                <a:solidFill>
                  <a:schemeClr val="bg1"/>
                </a:solidFill>
              </a:rPr>
              <a:t>Final de Semana e Feriados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A5C363-7796-0A33-4DE1-965DF133BBCB}"/>
              </a:ext>
            </a:extLst>
          </p:cNvPr>
          <p:cNvSpPr txBox="1"/>
          <p:nvPr/>
        </p:nvSpPr>
        <p:spPr>
          <a:xfrm>
            <a:off x="7718238" y="2220478"/>
            <a:ext cx="48185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Calibri" panose="020F0502020204030204" pitchFamily="34" charset="0"/>
              <a:buNone/>
            </a:pPr>
            <a:r>
              <a:rPr lang="pt-BR" sz="1400" dirty="0">
                <a:solidFill>
                  <a:schemeClr val="bg1"/>
                </a:solidFill>
              </a:rPr>
              <a:t>(n dias passados em relação a D-0)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sz="1400" dirty="0">
                <a:solidFill>
                  <a:schemeClr val="bg1"/>
                </a:solidFill>
              </a:rPr>
              <a:t>Lag_7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sz="1400" dirty="0">
                <a:solidFill>
                  <a:schemeClr val="bg1"/>
                </a:solidFill>
              </a:rPr>
              <a:t>Lag_7 à Lag_50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sz="1400" dirty="0">
                <a:solidFill>
                  <a:schemeClr val="bg1"/>
                </a:solidFill>
              </a:rPr>
              <a:t>Lag_7, Lag_14, Lag_21, Lag_28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51D4B40-891D-B114-95C8-7AA8D42AB557}"/>
              </a:ext>
            </a:extLst>
          </p:cNvPr>
          <p:cNvSpPr txBox="1"/>
          <p:nvPr/>
        </p:nvSpPr>
        <p:spPr>
          <a:xfrm>
            <a:off x="8440658" y="3392567"/>
            <a:ext cx="36326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pt-BR" sz="1400" dirty="0"/>
              <a:t>(</a:t>
            </a:r>
            <a:r>
              <a:rPr lang="pt-BR" sz="1400" dirty="0">
                <a:solidFill>
                  <a:schemeClr val="bg1"/>
                </a:solidFill>
              </a:rPr>
              <a:t>média de n dias passados considerando D-7 a D-n</a:t>
            </a:r>
          </a:p>
          <a:p>
            <a:pPr marL="0" indent="0" algn="ctr"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sz="1400" dirty="0">
                <a:solidFill>
                  <a:schemeClr val="bg1"/>
                </a:solidFill>
              </a:rPr>
              <a:t>MM_10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sz="1400" dirty="0">
                <a:solidFill>
                  <a:schemeClr val="bg1"/>
                </a:solidFill>
              </a:rPr>
              <a:t>MM_20</a:t>
            </a:r>
          </a:p>
          <a:p>
            <a:pPr marL="0" indent="0" algn="ctr">
              <a:buFont typeface="Calibri" panose="020F0502020204030204" pitchFamily="34" charset="0"/>
              <a:buNone/>
            </a:pPr>
            <a:r>
              <a:rPr lang="pt-BR" sz="1400" dirty="0">
                <a:solidFill>
                  <a:schemeClr val="bg1"/>
                </a:solidFill>
              </a:rPr>
              <a:t>MM_30</a:t>
            </a:r>
          </a:p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49F9325-34CB-9587-6A26-177126EA2083}"/>
              </a:ext>
            </a:extLst>
          </p:cNvPr>
          <p:cNvSpPr txBox="1"/>
          <p:nvPr/>
        </p:nvSpPr>
        <p:spPr>
          <a:xfrm>
            <a:off x="8440658" y="4886142"/>
            <a:ext cx="36326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Calibri" panose="020F0502020204030204" pitchFamily="34" charset="0"/>
              <a:buNone/>
            </a:pPr>
            <a:r>
              <a:rPr lang="pt-BR" sz="1400" dirty="0">
                <a:solidFill>
                  <a:schemeClr val="bg1"/>
                </a:solidFill>
              </a:rPr>
              <a:t>Replicou-se o fechamento do dia anterior em caso de indisponibilidade de dados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984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607E8-4B67-62CF-E665-25E59862B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F687E83-42F0-A5F7-D60F-07D3A9346E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80A9AA-EAE5-98D3-1DC4-D56980163B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E23816F-BC9A-4AA4-EDB6-24B260F21E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2D9453D-4299-2E01-FAD8-6D4C71613F0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960849-C4A0-E081-854B-1EFE18B06C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3F9C22-1F57-090D-82CD-A1DA4E64AE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BDF96C5-1E96-B0E8-7476-9226A7EC16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9C3CAAE-FFDC-8D2C-465E-41A4F9D14D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9CE9113-EDFB-E07A-6BFD-41CEDC46B6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52548D-DFFB-1DF3-6DFF-2560D4CDF4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4BFC2AF-84F9-0484-4715-F914F06A74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8ACAC20A-DF97-7D1E-2DDF-174B10E9E1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440B5A-64C1-EADC-43A5-96654C450B53}"/>
              </a:ext>
            </a:extLst>
          </p:cNvPr>
          <p:cNvSpPr txBox="1"/>
          <p:nvPr/>
        </p:nvSpPr>
        <p:spPr>
          <a:xfrm>
            <a:off x="838200" y="1254953"/>
            <a:ext cx="4324642" cy="2544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Metodologia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49CE9F-ACB6-5F50-E0EE-76FCB4DB4F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8C1E0BD-5768-540A-27D0-68EEB5ECC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8536065-EA4D-D3CC-7CFF-3C169941DD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A4DC38F-3C5F-717E-9777-D687A71C83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9912AEC-96C9-63CA-2AA0-B4FCA2B998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0EF70D01-F1B1-6A84-2662-548E8D5F3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4A10122-5C51-F14B-1011-8A318750B9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DE37C54-DC4E-0B84-38FC-3884BB3FA2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B8196B7-7240-FA35-BEC9-4AD20C8F95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239F8EEB-57EE-E874-671B-2F22E6906C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0AD05B5-C274-2301-B2E8-0AB4363997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AA45C054-6793-60F8-61B0-2FEF7972BE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9A2261B-53ED-BB7C-FCF0-DABFB8C498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4C65EFC-EE3E-3440-CDFE-FCC1F0FBDA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EA42BAA-351D-E82A-6FA0-B901D06D54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5F8549D-C79B-A16F-4A6B-76886FE36F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52E4075-5F7A-14EE-33FA-BF4A132455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F9EA277-B5B8-F326-DBD3-D1EF7565B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932" y="1468556"/>
            <a:ext cx="5407343" cy="2705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b="1" dirty="0">
                <a:solidFill>
                  <a:schemeClr val="bg1"/>
                </a:solidFill>
              </a:rPr>
              <a:t>1. Análise Exploratória</a:t>
            </a:r>
          </a:p>
          <a:p>
            <a:pPr marL="0" indent="0">
              <a:buNone/>
            </a:pPr>
            <a:r>
              <a:rPr lang="pt-BR" sz="1400" dirty="0">
                <a:solidFill>
                  <a:schemeClr val="bg1"/>
                </a:solidFill>
              </a:rPr>
              <a:t>1.1. Análise da matriz de correlação</a:t>
            </a:r>
          </a:p>
          <a:p>
            <a:pPr marL="0" indent="0">
              <a:buNone/>
            </a:pPr>
            <a:r>
              <a:rPr lang="pt-BR" sz="1400" dirty="0">
                <a:solidFill>
                  <a:schemeClr val="bg1"/>
                </a:solidFill>
              </a:rPr>
              <a:t>1.2. Análise dos Gráficos de Dispersão – Relações lineares e não lineares</a:t>
            </a:r>
          </a:p>
          <a:p>
            <a:pPr marL="0" indent="0">
              <a:buNone/>
            </a:pPr>
            <a:r>
              <a:rPr lang="pt-BR" sz="1400" b="1" dirty="0">
                <a:solidFill>
                  <a:schemeClr val="bg1"/>
                </a:solidFill>
              </a:rPr>
              <a:t>2. Verificar a validade da aplicação da regressão linear múltipla</a:t>
            </a:r>
          </a:p>
          <a:p>
            <a:pPr marL="0" indent="0">
              <a:buNone/>
            </a:pPr>
            <a:r>
              <a:rPr lang="pt-BR" sz="1400" dirty="0">
                <a:solidFill>
                  <a:schemeClr val="bg1"/>
                </a:solidFill>
              </a:rPr>
              <a:t>2.1. P valor menor ou igual a 0,10</a:t>
            </a:r>
          </a:p>
          <a:p>
            <a:pPr marL="0" indent="0">
              <a:buNone/>
            </a:pPr>
            <a:r>
              <a:rPr lang="pt-BR" sz="1400" dirty="0">
                <a:solidFill>
                  <a:schemeClr val="bg1"/>
                </a:solidFill>
              </a:rPr>
              <a:t>2.2. VIF menor ou igual a 10 entre variáveis</a:t>
            </a:r>
          </a:p>
          <a:p>
            <a:pPr marL="0" indent="0">
              <a:buNone/>
            </a:pPr>
            <a:r>
              <a:rPr lang="pt-BR" sz="1400" dirty="0">
                <a:solidFill>
                  <a:schemeClr val="bg1"/>
                </a:solidFill>
              </a:rPr>
              <a:t>2.3. Distribuição normal das variáveis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BE1E8E-456B-F671-8848-172B637860AD}"/>
              </a:ext>
            </a:extLst>
          </p:cNvPr>
          <p:cNvSpPr txBox="1"/>
          <p:nvPr/>
        </p:nvSpPr>
        <p:spPr>
          <a:xfrm>
            <a:off x="6233324" y="3968327"/>
            <a:ext cx="5350557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3. Realizar regressões especificadas nas referências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b="1" dirty="0">
                <a:solidFill>
                  <a:schemeClr val="bg1"/>
                </a:solidFill>
              </a:rPr>
              <a:t>4. Comparação entre teste e dados reais – análise de erros e explicabilidade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b="1" dirty="0">
                <a:solidFill>
                  <a:schemeClr val="bg1"/>
                </a:solidFill>
              </a:rPr>
              <a:t>5. Comparação de métodos de análise utilizados</a:t>
            </a:r>
          </a:p>
          <a:p>
            <a:endParaRPr lang="pt-BR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5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ABED87-EA25-E533-9765-A85255186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2581F04-A14E-674E-43BB-144F2455A5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E92B3A-3A3D-D52E-1F5B-5F0B84189F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4B5F58-4C4C-E54A-F0D5-AB3BB1E32A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162EB4C-8FCC-1D9D-A119-E8B568F991C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D50612E-5657-06B0-62AF-44A035C6397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B5EF457-0EC1-FA6F-3B1B-02FE4A442F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F71CF9E-006E-A5D2-492C-1397A438E69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9DBFE9E-F6F1-DCFD-1DF9-6BA8437F311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2A943E-DC45-41AC-0723-BA981705F1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B23409-C93E-6003-6D4D-732F63BFDC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52B837-7DC6-307F-DC17-9D55E40878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496274A-413A-6534-958E-17CAACC3B4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CEBA3A-B8AE-1221-03C6-1E6B2C8813B8}"/>
              </a:ext>
            </a:extLst>
          </p:cNvPr>
          <p:cNvSpPr txBox="1"/>
          <p:nvPr/>
        </p:nvSpPr>
        <p:spPr>
          <a:xfrm>
            <a:off x="821846" y="1844495"/>
            <a:ext cx="4324642" cy="2544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Análise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Exploratória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entendendo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nossos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“X” e “Y”)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6ECEDF-4163-043B-01FB-A87D6F7D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6000" y="1313369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4091EA6-18BE-72FD-E8EA-A7686C4B86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D6EC832-B7E5-AB6D-5A89-D9600FEC59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760054-28E5-9AC3-21BB-F2DD8679FC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D768738-1A84-CDE5-AD00-F7FAD7A19C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45AAFE47-EF50-D405-1E4A-D520A9709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A5CC75C-43B7-D0BA-A872-0B7BFB2886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E9AA7F7-FAA0-472A-1311-842ADD113B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D71EE09-0AA3-4313-B241-C653BC0BFD1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08190D0A-391E-B9A6-41BE-8D5CA4E4A2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7210ACB-5A42-F11A-C291-76DD8063E2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B7C876DE-E3BA-711B-0496-E9F546D350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F6E981-7DF9-309F-B7C3-8075C1D3FC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12A583-737A-6A8B-C48C-460DF749BC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2CB8471-B446-7C17-2872-6C56C667D1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4151084-333B-0BC3-F154-03C4EE561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97CF2C0-BB5A-B473-E863-C8048A6CC2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1E87499-0DA2-05E9-0D77-906549CA2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1636" y="2077144"/>
            <a:ext cx="5058518" cy="23114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 Ferramenta utilizada: Python/Excel;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 Variáveis numéricas – preços e pontos;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 Análise da correlação* entre variáveis – matriz;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 Análise de dispersão** entre variáveis.</a:t>
            </a:r>
          </a:p>
          <a:p>
            <a:pPr algn="just"/>
            <a:endParaRPr lang="pt-BR" sz="2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D290A5-AEFB-BA8A-2EE3-2171ED960C4C}"/>
              </a:ext>
            </a:extLst>
          </p:cNvPr>
          <p:cNvSpPr txBox="1"/>
          <p:nvPr/>
        </p:nvSpPr>
        <p:spPr>
          <a:xfrm>
            <a:off x="6281164" y="4272879"/>
            <a:ext cx="51752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</a:rPr>
              <a:t>*Cálculo estatístico para averiguar o comportamento entre objetos de estudo. Se mudam juntas (positiva) ou de maneiras opostas (negativa). Quanto maior o número, mais opostas ou mais parecidas as variáveis podem ser.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981E3D-2346-A1A6-61BF-A66A7E609005}"/>
              </a:ext>
            </a:extLst>
          </p:cNvPr>
          <p:cNvSpPr txBox="1"/>
          <p:nvPr/>
        </p:nvSpPr>
        <p:spPr>
          <a:xfrm>
            <a:off x="6253262" y="4898347"/>
            <a:ext cx="51752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</a:rPr>
              <a:t>**Gráfico de dispersão mostra a relação dos valores que estamos estudando e se estão longes uns dos outros. Podemos verificar se a relação das variáveis estudadas são lineares (seguem juntas ao longo do tempo de forma linear) ou não linear.</a:t>
            </a:r>
          </a:p>
        </p:txBody>
      </p:sp>
    </p:spTree>
    <p:extLst>
      <p:ext uri="{BB962C8B-B14F-4D97-AF65-F5344CB8AC3E}">
        <p14:creationId xmlns:p14="http://schemas.microsoft.com/office/powerpoint/2010/main" val="3142825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5AA8D-CF5D-7A39-9AFC-4DD166BF9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6B45835-3DB7-4D95-9290-E7C2C3AD13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A86C3D-5E02-4EC9-A07B-6786E96EC2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1BCCA4-FEFE-4004-9DD5-96DC53BFBF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9025533-FEDC-498B-B634-AACB9C5429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CB9B21-6FC4-4E75-9B78-CBF7107663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65F2E95-7169-4456-9FD1-FD404A2B1B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C39C303-7680-46A4-83C1-D77C74DEAF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8F2804-0362-E87D-E1DB-10339B618702}"/>
              </a:ext>
            </a:extLst>
          </p:cNvPr>
          <p:cNvSpPr txBox="1"/>
          <p:nvPr/>
        </p:nvSpPr>
        <p:spPr>
          <a:xfrm>
            <a:off x="630936" y="4187481"/>
            <a:ext cx="4550664" cy="196024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Análise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Exploratória</a:t>
            </a:r>
            <a:endParaRPr lang="en-US" sz="4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entendendo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nossos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“X” e “Y”)</a:t>
            </a:r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A0EF34EB-19BD-24BD-F3CC-F41F346AB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2163" r="4134" b="2"/>
          <a:stretch/>
        </p:blipFill>
        <p:spPr>
          <a:xfrm>
            <a:off x="626592" y="344770"/>
            <a:ext cx="4573404" cy="349037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m 1" descr="Calendário&#10;&#10;O conteúdo gerado por IA pode estar incorreto.">
            <a:extLst>
              <a:ext uri="{FF2B5EF4-FFF2-40B4-BE49-F238E27FC236}">
                <a16:creationId xmlns:a16="http://schemas.microsoft.com/office/drawing/2014/main" id="{197C0450-74BA-C849-8840-D419E5352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" r="4557" b="-2"/>
          <a:stretch/>
        </p:blipFill>
        <p:spPr>
          <a:xfrm>
            <a:off x="5470050" y="341641"/>
            <a:ext cx="5992303" cy="3490370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69D2CB-7C4D-3A44-8B6D-AF5B59771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994666" cy="173656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solidFill>
                  <a:schemeClr val="bg1"/>
                </a:solidFill>
              </a:rPr>
              <a:t>Matriz</a:t>
            </a:r>
            <a:r>
              <a:rPr lang="en-US" sz="1800" b="1" dirty="0">
                <a:solidFill>
                  <a:schemeClr val="bg1"/>
                </a:solidFill>
              </a:rPr>
              <a:t> de </a:t>
            </a:r>
            <a:r>
              <a:rPr lang="en-US" sz="1800" b="1" dirty="0" err="1">
                <a:solidFill>
                  <a:schemeClr val="bg1"/>
                </a:solidFill>
              </a:rPr>
              <a:t>Correlação</a:t>
            </a:r>
            <a:r>
              <a:rPr lang="en-US" sz="1800" b="1" dirty="0">
                <a:solidFill>
                  <a:schemeClr val="bg1"/>
                </a:solidFill>
              </a:rPr>
              <a:t> – D-0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Como </a:t>
            </a:r>
            <a:r>
              <a:rPr lang="en-US" sz="1600" dirty="0" err="1">
                <a:solidFill>
                  <a:schemeClr val="bg1"/>
                </a:solidFill>
              </a:rPr>
              <a:t>nossas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varíaveis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descritas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anterioremente</a:t>
            </a:r>
            <a:r>
              <a:rPr lang="en-US" sz="1600" dirty="0">
                <a:solidFill>
                  <a:schemeClr val="bg1"/>
                </a:solidFill>
              </a:rPr>
              <a:t> se </a:t>
            </a:r>
            <a:r>
              <a:rPr lang="en-US" sz="1600" dirty="0" err="1">
                <a:solidFill>
                  <a:schemeClr val="bg1"/>
                </a:solidFill>
              </a:rPr>
              <a:t>relacionam</a:t>
            </a:r>
            <a:r>
              <a:rPr lang="en-US" sz="1600" dirty="0">
                <a:solidFill>
                  <a:schemeClr val="bg1"/>
                </a:solidFill>
              </a:rPr>
              <a:t> entre </a:t>
            </a:r>
            <a:r>
              <a:rPr lang="en-US" sz="1600" dirty="0" err="1">
                <a:solidFill>
                  <a:schemeClr val="bg1"/>
                </a:solidFill>
              </a:rPr>
              <a:t>si</a:t>
            </a:r>
            <a:r>
              <a:rPr lang="en-US" sz="1600" dirty="0">
                <a:solidFill>
                  <a:schemeClr val="bg1"/>
                </a:solidFill>
              </a:rPr>
              <a:t> no </a:t>
            </a:r>
            <a:r>
              <a:rPr lang="en-US" sz="1600" dirty="0" err="1">
                <a:solidFill>
                  <a:schemeClr val="bg1"/>
                </a:solidFill>
              </a:rPr>
              <a:t>mesmo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dia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r>
              <a:rPr lang="en-US" sz="1600" dirty="0">
                <a:solidFill>
                  <a:schemeClr val="bg1"/>
                </a:solidFill>
              </a:rPr>
              <a:t>É </a:t>
            </a:r>
            <a:r>
              <a:rPr lang="en-US" sz="1600" dirty="0" err="1">
                <a:solidFill>
                  <a:schemeClr val="bg1"/>
                </a:solidFill>
              </a:rPr>
              <a:t>possível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verificar</a:t>
            </a:r>
            <a:r>
              <a:rPr lang="en-US" sz="1600" dirty="0">
                <a:solidFill>
                  <a:schemeClr val="bg1"/>
                </a:solidFill>
              </a:rPr>
              <a:t> a </a:t>
            </a:r>
            <a:r>
              <a:rPr lang="en-US" sz="1600" dirty="0" err="1">
                <a:solidFill>
                  <a:schemeClr val="bg1"/>
                </a:solidFill>
              </a:rPr>
              <a:t>relação</a:t>
            </a:r>
            <a:r>
              <a:rPr lang="en-US" sz="1600" dirty="0">
                <a:solidFill>
                  <a:schemeClr val="bg1"/>
                </a:solidFill>
              </a:rPr>
              <a:t> entre as </a:t>
            </a:r>
            <a:r>
              <a:rPr lang="en-US" sz="1600" dirty="0" err="1">
                <a:solidFill>
                  <a:schemeClr val="bg1"/>
                </a:solidFill>
              </a:rPr>
              <a:t>Criptmoedas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Bolsas</a:t>
            </a:r>
            <a:r>
              <a:rPr lang="en-US" sz="1600" dirty="0">
                <a:solidFill>
                  <a:schemeClr val="bg1"/>
                </a:solidFill>
              </a:rPr>
              <a:t> e Moedas e o </a:t>
            </a:r>
            <a:r>
              <a:rPr lang="en-US" sz="1600" dirty="0" err="1">
                <a:solidFill>
                  <a:schemeClr val="bg1"/>
                </a:solidFill>
              </a:rPr>
              <a:t>nível</a:t>
            </a:r>
            <a:r>
              <a:rPr lang="en-US" sz="1600" dirty="0">
                <a:solidFill>
                  <a:schemeClr val="bg1"/>
                </a:solidFill>
              </a:rPr>
              <a:t> e </a:t>
            </a:r>
            <a:r>
              <a:rPr lang="en-US" sz="1600" dirty="0" err="1">
                <a:solidFill>
                  <a:schemeClr val="bg1"/>
                </a:solidFill>
              </a:rPr>
              <a:t>tipo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correlação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63EE254-49AB-F5E8-813E-4416FD2451E9}"/>
              </a:ext>
            </a:extLst>
          </p:cNvPr>
          <p:cNvSpPr/>
          <p:nvPr/>
        </p:nvSpPr>
        <p:spPr>
          <a:xfrm>
            <a:off x="6439569" y="996696"/>
            <a:ext cx="994504" cy="179975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6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EEF6BA-2BCD-FB1A-461B-9BC1FA125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46256D2-22AA-8D90-C03D-3342E8065F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D87678-EE6F-4504-243C-871CEF4846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D5BBFF5-C7C8-1D2F-70B7-157DD31EC4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FCF2702-DA11-24C1-EAB6-D9621F281D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69E6B90-6AD8-A9E5-95F6-1FF94FACF3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9B21F25-CA60-ABD7-802F-57C64B8C8A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666FCC7-91C4-2551-5600-C6AE671F38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15FF494-250B-8695-520B-93FCE52483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9DF5E5D-097C-51F1-4076-129F15171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8C130978-60A8-BA8B-F863-E53CD7A6F5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EE96761-0B23-688F-A4E9-2613EE87AE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135B971-0CF5-B756-A09D-E90016942F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8D03193-6425-49F6-5A67-964A3AB10D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D8D985A-0DE0-3533-0034-4A284B01CF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67FB62-50A7-305E-B362-B1E051872E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7524F58C-D612-F63A-97B7-8D63FA0A5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6E0C907-3C7E-F509-8E08-6D6CE97776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6FB61CA-585E-CFB0-B819-55DB2E01BE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335A987-A7B1-9661-6EBC-58E3EB12CF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6160E9E-47C2-701B-CECA-F96CFD2FA4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1A6E9A9-65C8-A480-1DE1-4AABC3EE70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978EE1-4ABF-1E9C-4F92-91E5E49FC44C}"/>
              </a:ext>
            </a:extLst>
          </p:cNvPr>
          <p:cNvSpPr txBox="1"/>
          <p:nvPr/>
        </p:nvSpPr>
        <p:spPr>
          <a:xfrm>
            <a:off x="630936" y="4187481"/>
            <a:ext cx="4550664" cy="196024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Análise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Exploratória</a:t>
            </a:r>
            <a:endParaRPr lang="en-US" sz="4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entendendo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nossos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“X” e “Y”)</a:t>
            </a:r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F7FE0D5A-AF75-C997-586F-702CE4E38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2163" r="4134" b="2"/>
          <a:stretch/>
        </p:blipFill>
        <p:spPr>
          <a:xfrm>
            <a:off x="626592" y="344770"/>
            <a:ext cx="4573404" cy="349037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E4E7BA2-E003-19F3-E955-414365A4C3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8506123-4B4B-2F54-1CA5-14CA31BE8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B6FF700-6B4B-9E7D-53C5-37110DB8A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728157C-C65C-AE8D-7A79-F1A1EDCE92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8506F6-6628-D646-558B-996E323C61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A74FD43-2AC2-7764-C7A9-AEB83B51D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994666" cy="173656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solidFill>
                  <a:schemeClr val="bg1"/>
                </a:solidFill>
              </a:rPr>
              <a:t>Matriz</a:t>
            </a:r>
            <a:r>
              <a:rPr lang="en-US" sz="1800" b="1" dirty="0">
                <a:solidFill>
                  <a:schemeClr val="bg1"/>
                </a:solidFill>
              </a:rPr>
              <a:t> de </a:t>
            </a:r>
            <a:r>
              <a:rPr lang="en-US" sz="1800" b="1" dirty="0" err="1">
                <a:solidFill>
                  <a:schemeClr val="bg1"/>
                </a:solidFill>
              </a:rPr>
              <a:t>Correlação</a:t>
            </a:r>
            <a:r>
              <a:rPr lang="en-US" sz="1800" b="1" dirty="0">
                <a:solidFill>
                  <a:schemeClr val="bg1"/>
                </a:solidFill>
              </a:rPr>
              <a:t> – D-50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Como as </a:t>
            </a:r>
            <a:r>
              <a:rPr lang="en-US" sz="1600" dirty="0" err="1">
                <a:solidFill>
                  <a:schemeClr val="bg1"/>
                </a:solidFill>
              </a:rPr>
              <a:t>criptomoedas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descritas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anterioremente</a:t>
            </a:r>
            <a:r>
              <a:rPr lang="en-US" sz="1600" dirty="0">
                <a:solidFill>
                  <a:schemeClr val="bg1"/>
                </a:solidFill>
              </a:rPr>
              <a:t> se </a:t>
            </a:r>
            <a:r>
              <a:rPr lang="en-US" sz="1600" dirty="0" err="1">
                <a:solidFill>
                  <a:schemeClr val="bg1"/>
                </a:solidFill>
              </a:rPr>
              <a:t>relacionam</a:t>
            </a:r>
            <a:r>
              <a:rPr lang="en-US" sz="1600" dirty="0">
                <a:solidFill>
                  <a:schemeClr val="bg1"/>
                </a:solidFill>
              </a:rPr>
              <a:t> entre as </a:t>
            </a:r>
            <a:r>
              <a:rPr lang="en-US" sz="1600" dirty="0" err="1">
                <a:solidFill>
                  <a:schemeClr val="bg1"/>
                </a:solidFill>
              </a:rPr>
              <a:t>váriaveis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considerando</a:t>
            </a:r>
            <a:r>
              <a:rPr lang="en-US" sz="1600" dirty="0">
                <a:solidFill>
                  <a:schemeClr val="bg1"/>
                </a:solidFill>
              </a:rPr>
              <a:t> 50 </a:t>
            </a:r>
            <a:r>
              <a:rPr lang="en-US" sz="1600" dirty="0" err="1">
                <a:solidFill>
                  <a:schemeClr val="bg1"/>
                </a:solidFill>
              </a:rPr>
              <a:t>dias</a:t>
            </a:r>
            <a:r>
              <a:rPr lang="en-US" sz="1600" dirty="0">
                <a:solidFill>
                  <a:schemeClr val="bg1"/>
                </a:solidFill>
              </a:rPr>
              <a:t> para </a:t>
            </a:r>
            <a:r>
              <a:rPr lang="en-US" sz="1600" dirty="0" err="1">
                <a:solidFill>
                  <a:schemeClr val="bg1"/>
                </a:solidFill>
              </a:rPr>
              <a:t>trás</a:t>
            </a:r>
            <a:r>
              <a:rPr lang="en-US" sz="1600" dirty="0">
                <a:solidFill>
                  <a:schemeClr val="bg1"/>
                </a:solidFill>
              </a:rPr>
              <a:t> (lag50);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É </a:t>
            </a:r>
            <a:r>
              <a:rPr lang="en-US" sz="1600" dirty="0" err="1">
                <a:solidFill>
                  <a:schemeClr val="bg1"/>
                </a:solidFill>
              </a:rPr>
              <a:t>possível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verificar</a:t>
            </a:r>
            <a:r>
              <a:rPr lang="en-US" sz="1600" dirty="0">
                <a:solidFill>
                  <a:schemeClr val="bg1"/>
                </a:solidFill>
              </a:rPr>
              <a:t> a </a:t>
            </a:r>
            <a:r>
              <a:rPr lang="en-US" sz="1600" dirty="0" err="1">
                <a:solidFill>
                  <a:schemeClr val="bg1"/>
                </a:solidFill>
              </a:rPr>
              <a:t>relação</a:t>
            </a:r>
            <a:r>
              <a:rPr lang="en-US" sz="1600" dirty="0">
                <a:solidFill>
                  <a:schemeClr val="bg1"/>
                </a:solidFill>
              </a:rPr>
              <a:t> entre as </a:t>
            </a:r>
            <a:r>
              <a:rPr lang="en-US" sz="1600" dirty="0" err="1">
                <a:solidFill>
                  <a:schemeClr val="bg1"/>
                </a:solidFill>
              </a:rPr>
              <a:t>Criptmoedas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Bolsas</a:t>
            </a:r>
            <a:r>
              <a:rPr lang="en-US" sz="1600" dirty="0">
                <a:solidFill>
                  <a:schemeClr val="bg1"/>
                </a:solidFill>
              </a:rPr>
              <a:t> e Moedas e o </a:t>
            </a:r>
            <a:r>
              <a:rPr lang="en-US" sz="1600" dirty="0" err="1">
                <a:solidFill>
                  <a:schemeClr val="bg1"/>
                </a:solidFill>
              </a:rPr>
              <a:t>nível</a:t>
            </a:r>
            <a:r>
              <a:rPr lang="en-US" sz="1600" dirty="0">
                <a:solidFill>
                  <a:schemeClr val="bg1"/>
                </a:solidFill>
              </a:rPr>
              <a:t> e </a:t>
            </a:r>
            <a:r>
              <a:rPr lang="en-US" sz="1600" dirty="0" err="1">
                <a:solidFill>
                  <a:schemeClr val="bg1"/>
                </a:solidFill>
              </a:rPr>
              <a:t>tipo</a:t>
            </a:r>
            <a:r>
              <a:rPr lang="en-US" sz="1600" dirty="0">
                <a:solidFill>
                  <a:schemeClr val="bg1"/>
                </a:solidFill>
              </a:rPr>
              <a:t> de </a:t>
            </a:r>
            <a:r>
              <a:rPr lang="en-US" sz="1600" dirty="0" err="1">
                <a:solidFill>
                  <a:schemeClr val="bg1"/>
                </a:solidFill>
              </a:rPr>
              <a:t>correlação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Imagem 2" descr="Calendário&#10;&#10;O conteúdo gerado por IA pode estar incorreto.">
            <a:extLst>
              <a:ext uri="{FF2B5EF4-FFF2-40B4-BE49-F238E27FC236}">
                <a16:creationId xmlns:a16="http://schemas.microsoft.com/office/drawing/2014/main" id="{1C47AAB9-1800-268F-3E6C-090EFCDAC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5455615" y="327595"/>
            <a:ext cx="6406664" cy="354858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7F302B4-CBA2-B0FB-32D7-98B493AEBA7B}"/>
              </a:ext>
            </a:extLst>
          </p:cNvPr>
          <p:cNvSpPr/>
          <p:nvPr/>
        </p:nvSpPr>
        <p:spPr>
          <a:xfrm>
            <a:off x="6718320" y="939887"/>
            <a:ext cx="953496" cy="17210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88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96133-D2DD-BE6A-AB6D-E69D05E9A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288EF1C8-0E2B-8F78-76D2-CDA8866D9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C47FA7-3BF2-AF5B-D956-375EACE80BC3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BTC – NASDAQ (</a:t>
            </a:r>
            <a:r>
              <a:rPr lang="en-US" dirty="0" err="1">
                <a:latin typeface="+mj-lt"/>
                <a:ea typeface="+mj-ea"/>
                <a:cs typeface="+mj-cs"/>
              </a:rPr>
              <a:t>correl</a:t>
            </a:r>
            <a:r>
              <a:rPr lang="en-US" dirty="0">
                <a:latin typeface="+mj-lt"/>
                <a:ea typeface="+mj-ea"/>
                <a:cs typeface="+mj-cs"/>
              </a:rPr>
              <a:t> 0.90)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9" name="Espaço Reservado para Conteúdo 3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DCAD6179-B1BA-4A4E-0FFF-045529C4B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1" y="2565505"/>
            <a:ext cx="5276094" cy="4013001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EF61930-E38F-1299-190B-C6BACD1D1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047" y="637175"/>
            <a:ext cx="4461172" cy="236796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A6E2939-CEC7-A0E9-FFAF-39AE31116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7" y="3429000"/>
            <a:ext cx="4461172" cy="23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60A6BF-9762-2558-9451-A80954710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5A6B979F-212F-95FF-86DA-91CCFCCE5F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909CFBBD-B8E0-08C0-89EA-310715822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78C00F0-4965-3A86-DC4F-FD46CB258C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B6354DEC-A3B7-5569-11C9-C605466A0F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E8A0C7-E275-787B-0BA3-01612A07FA0B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BTC – NYSE_EUA (</a:t>
            </a:r>
            <a:r>
              <a:rPr lang="en-US" dirty="0" err="1">
                <a:latin typeface="+mj-lt"/>
                <a:ea typeface="+mj-ea"/>
                <a:cs typeface="+mj-cs"/>
              </a:rPr>
              <a:t>correl</a:t>
            </a:r>
            <a:r>
              <a:rPr lang="en-US" dirty="0">
                <a:latin typeface="+mj-lt"/>
                <a:ea typeface="+mj-ea"/>
                <a:cs typeface="+mj-cs"/>
              </a:rPr>
              <a:t> 0.90)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73A42EA-6F38-A161-050B-64F3806D7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7" y="637175"/>
            <a:ext cx="4461172" cy="2367968"/>
          </a:xfrm>
          <a:prstGeom prst="rect">
            <a:avLst/>
          </a:prstGeom>
        </p:spPr>
      </p:pic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28685F9-8745-E8E0-E5F2-B1110303B7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12" y="2476940"/>
            <a:ext cx="5368676" cy="40834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1F063D-68E5-5562-1E64-267E0C62C8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7" y="3429000"/>
            <a:ext cx="4461172" cy="25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77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8CADD2-256D-B70E-B176-EF2846139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4970659A-03C1-E52F-D372-952F75FDFB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B014742D-96D8-5C95-0C25-202572A24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E79AD52E-3A88-96DE-430D-4C93965FB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B5143CE9-F64C-7D2D-6C7C-C1575C75A6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7FF9EF-A336-4539-0271-2701EEEA91A5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BTC – </a:t>
            </a:r>
            <a:r>
              <a:rPr lang="en-US" dirty="0" err="1">
                <a:latin typeface="+mj-lt"/>
                <a:ea typeface="+mj-ea"/>
                <a:cs typeface="+mj-cs"/>
              </a:rPr>
              <a:t>Ibovespa_BR</a:t>
            </a:r>
            <a:r>
              <a:rPr lang="en-US" dirty="0">
                <a:latin typeface="+mj-lt"/>
                <a:ea typeface="+mj-ea"/>
                <a:cs typeface="+mj-cs"/>
              </a:rPr>
              <a:t> (</a:t>
            </a:r>
            <a:r>
              <a:rPr lang="en-US" dirty="0" err="1">
                <a:latin typeface="+mj-lt"/>
                <a:ea typeface="+mj-ea"/>
                <a:cs typeface="+mj-cs"/>
              </a:rPr>
              <a:t>correl</a:t>
            </a:r>
            <a:r>
              <a:rPr lang="en-US" dirty="0">
                <a:latin typeface="+mj-lt"/>
                <a:ea typeface="+mj-ea"/>
                <a:cs typeface="+mj-cs"/>
              </a:rPr>
              <a:t> 0.69)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5546F9D-D6BC-BB2A-3D06-6D2479190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7" y="637175"/>
            <a:ext cx="4461172" cy="2367968"/>
          </a:xfrm>
          <a:prstGeom prst="rect">
            <a:avLst/>
          </a:prstGeom>
        </p:spPr>
      </p:pic>
      <p:pic>
        <p:nvPicPr>
          <p:cNvPr id="2" name="Imagem 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C2927966-45FD-961F-B9D7-094BC27AE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2" y="2477575"/>
            <a:ext cx="5553013" cy="418886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6E52644-D732-A394-86DF-A7B691B25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7" y="3388021"/>
            <a:ext cx="4451778" cy="23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64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14B28C-AF84-75FE-2F45-94F2B3DEB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BDA3A60B-C075-0D9B-7833-CF36E3B2CA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E001BCA4-5EF5-A650-6E44-37939B34D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E5523A96-5EE1-FE5F-E695-5BBC5552C7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63B73E86-29CA-BC85-CE2D-1ADD0E23C3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B0FC91-1179-83F7-18AB-5D7985DED415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BTC – </a:t>
            </a:r>
            <a:r>
              <a:rPr lang="en-US" dirty="0" err="1">
                <a:latin typeface="+mj-lt"/>
                <a:ea typeface="+mj-ea"/>
                <a:cs typeface="+mj-cs"/>
              </a:rPr>
              <a:t>Euronext_Europa</a:t>
            </a:r>
            <a:r>
              <a:rPr lang="en-US" dirty="0">
                <a:latin typeface="+mj-lt"/>
                <a:ea typeface="+mj-ea"/>
                <a:cs typeface="+mj-cs"/>
              </a:rPr>
              <a:t> (</a:t>
            </a:r>
            <a:r>
              <a:rPr lang="en-US" dirty="0" err="1">
                <a:latin typeface="+mj-lt"/>
                <a:ea typeface="+mj-ea"/>
                <a:cs typeface="+mj-cs"/>
              </a:rPr>
              <a:t>correl</a:t>
            </a:r>
            <a:r>
              <a:rPr lang="en-US" dirty="0">
                <a:latin typeface="+mj-lt"/>
                <a:ea typeface="+mj-ea"/>
                <a:cs typeface="+mj-cs"/>
              </a:rPr>
              <a:t> 0.73)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EA1F6BD-7AA5-E239-FA4A-12E9C453F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7" y="637175"/>
            <a:ext cx="4461172" cy="236796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18F749E-A72C-A8F1-CDE7-10FA0A0F8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067" y="2391037"/>
            <a:ext cx="5472069" cy="41384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A194134-6275-9B87-9B2A-39990DEBA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4" y="3388020"/>
            <a:ext cx="4461171" cy="23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7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E787BB-2CDD-2A0E-3F3F-FBFB337868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EB8AFB8-902E-2B93-4DAA-6E2113B98B91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 que Criptomoedas?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33F12D3-3AE7-2C95-765A-758E50881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Ativo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importante</a:t>
            </a:r>
            <a:r>
              <a:rPr lang="en-US" sz="2000" dirty="0">
                <a:solidFill>
                  <a:schemeClr val="bg1"/>
                </a:solidFill>
              </a:rPr>
              <a:t> no </a:t>
            </a:r>
            <a:r>
              <a:rPr lang="en-US" sz="2000" dirty="0" err="1">
                <a:solidFill>
                  <a:schemeClr val="bg1"/>
                </a:solidFill>
              </a:rPr>
              <a:t>cenário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financeiro</a:t>
            </a:r>
            <a:r>
              <a:rPr lang="en-US" sz="2000" dirty="0">
                <a:solidFill>
                  <a:schemeClr val="bg1"/>
                </a:solidFill>
              </a:rPr>
              <a:t> global;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Alternativa </a:t>
            </a:r>
            <a:r>
              <a:rPr lang="en-US" sz="2000" dirty="0" err="1">
                <a:solidFill>
                  <a:schemeClr val="bg1"/>
                </a:solidFill>
              </a:rPr>
              <a:t>descentralizada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sistema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financeiro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tradicional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Potencial</a:t>
            </a:r>
            <a:r>
              <a:rPr lang="en-US" sz="2000" dirty="0">
                <a:solidFill>
                  <a:schemeClr val="bg1"/>
                </a:solidFill>
              </a:rPr>
              <a:t> de mudar a forma </a:t>
            </a:r>
            <a:r>
              <a:rPr lang="en-US" sz="2000" dirty="0" err="1">
                <a:solidFill>
                  <a:schemeClr val="bg1"/>
                </a:solidFill>
              </a:rPr>
              <a:t>como</a:t>
            </a:r>
            <a:r>
              <a:rPr lang="en-US" sz="2000" dirty="0">
                <a:solidFill>
                  <a:schemeClr val="bg1"/>
                </a:solidFill>
              </a:rPr>
              <a:t> as </a:t>
            </a:r>
            <a:r>
              <a:rPr lang="en-US" sz="2000" dirty="0" err="1">
                <a:solidFill>
                  <a:schemeClr val="bg1"/>
                </a:solidFill>
              </a:rPr>
              <a:t>transações</a:t>
            </a:r>
            <a:r>
              <a:rPr lang="en-US" sz="2000" dirty="0">
                <a:solidFill>
                  <a:schemeClr val="bg1"/>
                </a:solidFill>
              </a:rPr>
              <a:t>, o </a:t>
            </a:r>
            <a:r>
              <a:rPr lang="en-US" sz="2000" dirty="0" err="1">
                <a:solidFill>
                  <a:schemeClr val="bg1"/>
                </a:solidFill>
              </a:rPr>
              <a:t>armazenamento</a:t>
            </a:r>
            <a:r>
              <a:rPr lang="en-US" sz="2000" dirty="0">
                <a:solidFill>
                  <a:schemeClr val="bg1"/>
                </a:solidFill>
              </a:rPr>
              <a:t> de valor e </a:t>
            </a:r>
            <a:r>
              <a:rPr lang="en-US" sz="2000" dirty="0" err="1">
                <a:solidFill>
                  <a:schemeClr val="bg1"/>
                </a:solidFill>
              </a:rPr>
              <a:t>até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modelos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negócios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funcionam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Acessibilidade</a:t>
            </a:r>
            <a:r>
              <a:rPr lang="en-US" sz="2000" dirty="0">
                <a:solidFill>
                  <a:schemeClr val="bg1"/>
                </a:solidFill>
              </a:rPr>
              <a:t> global, </a:t>
            </a:r>
            <a:r>
              <a:rPr lang="en-US" sz="2000" dirty="0" err="1">
                <a:solidFill>
                  <a:schemeClr val="bg1"/>
                </a:solidFill>
              </a:rPr>
              <a:t>descentralizada</a:t>
            </a:r>
            <a:r>
              <a:rPr lang="en-US" sz="2000" dirty="0">
                <a:solidFill>
                  <a:schemeClr val="bg1"/>
                </a:solidFill>
              </a:rPr>
              <a:t> e </a:t>
            </a:r>
            <a:r>
              <a:rPr lang="en-US" sz="2000" dirty="0" err="1">
                <a:solidFill>
                  <a:schemeClr val="bg1"/>
                </a:solidFill>
              </a:rPr>
              <a:t>autônoma</a:t>
            </a:r>
            <a:r>
              <a:rPr lang="en-US" sz="2000" dirty="0">
                <a:solidFill>
                  <a:schemeClr val="bg1"/>
                </a:solidFill>
              </a:rPr>
              <a:t> com </a:t>
            </a:r>
            <a:r>
              <a:rPr lang="en-US" sz="2000" dirty="0" err="1">
                <a:solidFill>
                  <a:schemeClr val="bg1"/>
                </a:solidFill>
              </a:rPr>
              <a:t>segurança</a:t>
            </a:r>
            <a:r>
              <a:rPr lang="en-US" sz="2000" dirty="0">
                <a:solidFill>
                  <a:schemeClr val="bg1"/>
                </a:solidFill>
              </a:rPr>
              <a:t> e </a:t>
            </a:r>
            <a:r>
              <a:rPr lang="en-US" sz="2000" dirty="0" err="1">
                <a:solidFill>
                  <a:schemeClr val="bg1"/>
                </a:solidFill>
              </a:rPr>
              <a:t>transparência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r>
              <a:rPr lang="en-US" sz="2000" dirty="0">
                <a:solidFill>
                  <a:schemeClr val="bg1"/>
                </a:solidFill>
              </a:rPr>
              <a:t> Hedge contra </a:t>
            </a:r>
            <a:r>
              <a:rPr lang="en-US" sz="2000" dirty="0" err="1">
                <a:solidFill>
                  <a:schemeClr val="bg1"/>
                </a:solidFill>
              </a:rPr>
              <a:t>inflação</a:t>
            </a:r>
            <a:r>
              <a:rPr lang="en-US" sz="2000" dirty="0">
                <a:solidFill>
                  <a:schemeClr val="bg1"/>
                </a:solidFill>
              </a:rPr>
              <a:t> e </a:t>
            </a:r>
            <a:r>
              <a:rPr lang="en-US" sz="2000" dirty="0" err="1">
                <a:solidFill>
                  <a:schemeClr val="bg1"/>
                </a:solidFill>
              </a:rPr>
              <a:t>instabilidade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econômica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28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xmlns="" r:id="rId4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6AF36-FCF3-0832-6DCB-EF30A673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F467790C-99DE-84A8-3527-7692484189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3862D1C7-221F-8DE4-6ED7-2E116757D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3AB155E4-8C83-DC2F-418A-496EAF6C24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EF9AA7C5-C969-7CB3-6AC8-3925422535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958ED6-3139-9743-6B4B-70E96AF24B34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BTC – </a:t>
            </a:r>
            <a:r>
              <a:rPr lang="en-US" dirty="0" err="1">
                <a:latin typeface="+mj-lt"/>
                <a:ea typeface="+mj-ea"/>
                <a:cs typeface="+mj-cs"/>
              </a:rPr>
              <a:t>LondonStock_ReinoUnido</a:t>
            </a:r>
            <a:r>
              <a:rPr lang="en-US" dirty="0">
                <a:latin typeface="+mj-lt"/>
                <a:ea typeface="+mj-ea"/>
                <a:cs typeface="+mj-cs"/>
              </a:rPr>
              <a:t> (</a:t>
            </a:r>
            <a:r>
              <a:rPr lang="en-US" dirty="0" err="1">
                <a:latin typeface="+mj-lt"/>
                <a:ea typeface="+mj-ea"/>
                <a:cs typeface="+mj-cs"/>
              </a:rPr>
              <a:t>correl</a:t>
            </a:r>
            <a:r>
              <a:rPr lang="en-US" dirty="0">
                <a:latin typeface="+mj-lt"/>
                <a:ea typeface="+mj-ea"/>
                <a:cs typeface="+mj-cs"/>
              </a:rPr>
              <a:t> 0.67)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259255D-D256-5F09-E96F-EB4EFF408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7" y="637175"/>
            <a:ext cx="4461172" cy="236796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136F180-501D-E6AD-B120-D77A607C32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495" y="2399503"/>
            <a:ext cx="5358341" cy="406530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916D46D-D09A-45CC-90FB-482F9DDC3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7" y="3502152"/>
            <a:ext cx="4464881" cy="209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52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8ADD94-E21A-ED41-9AA7-E4B20993C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EA01F95C-0083-B04E-175E-ECEBEE1B73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2922A3C9-F887-6779-1872-FDF846689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D452C0C-0718-0BA4-DB6D-52E73629A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2E572882-7464-DC94-0850-73CDD1C1E9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46F2C4-FE51-A444-006D-2B2AC86F40E8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dirty="0">
                <a:latin typeface="+mj-lt"/>
                <a:ea typeface="+mj-ea"/>
                <a:cs typeface="+mj-cs"/>
              </a:rPr>
              <a:t>BTC – </a:t>
            </a:r>
            <a:r>
              <a:rPr lang="pt-BR" dirty="0" err="1">
                <a:latin typeface="+mj-lt"/>
                <a:ea typeface="+mj-ea"/>
                <a:cs typeface="+mj-cs"/>
              </a:rPr>
              <a:t>Milao_Italia</a:t>
            </a:r>
            <a:r>
              <a:rPr lang="pt-BR" dirty="0">
                <a:latin typeface="+mj-lt"/>
                <a:ea typeface="+mj-ea"/>
                <a:cs typeface="+mj-cs"/>
              </a:rPr>
              <a:t> (</a:t>
            </a:r>
            <a:r>
              <a:rPr lang="pt-BR" dirty="0" err="1">
                <a:latin typeface="+mj-lt"/>
                <a:ea typeface="+mj-ea"/>
                <a:cs typeface="+mj-cs"/>
              </a:rPr>
              <a:t>correl</a:t>
            </a:r>
            <a:r>
              <a:rPr lang="pt-BR" dirty="0">
                <a:latin typeface="+mj-lt"/>
                <a:ea typeface="+mj-ea"/>
                <a:cs typeface="+mj-cs"/>
              </a:rPr>
              <a:t> 0.78)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3896BAD-B31A-8E9A-DBBF-7FF6771E3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7" y="637175"/>
            <a:ext cx="4461172" cy="2367968"/>
          </a:xfrm>
          <a:prstGeom prst="rect">
            <a:avLst/>
          </a:prstGeom>
        </p:spPr>
      </p:pic>
      <p:pic>
        <p:nvPicPr>
          <p:cNvPr id="3" name="Imagem 2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B288B1C8-D048-4209-D9B1-EC290FFA8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9" y="2476610"/>
            <a:ext cx="5352595" cy="405287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B68362-7BCD-9048-CB05-77D3B0C1B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6" y="3507972"/>
            <a:ext cx="4461171" cy="23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24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D4DA8-FE46-7C23-0686-FE9361444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F34F5032-AA24-62FD-661A-374DB45006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A52BF22F-B2AE-40A0-AC75-F9D47649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795CE40B-2311-CE1C-D0AA-2CB322B7B2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20E199A6-199E-695E-7904-06BADFE597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E01F04-1854-8296-EB7C-1359C0C370BD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dirty="0">
                <a:latin typeface="+mj-lt"/>
                <a:ea typeface="+mj-ea"/>
                <a:cs typeface="+mj-cs"/>
              </a:rPr>
              <a:t>BTC – </a:t>
            </a:r>
            <a:r>
              <a:rPr lang="pt-BR" dirty="0" err="1">
                <a:latin typeface="+mj-lt"/>
                <a:ea typeface="+mj-ea"/>
                <a:cs typeface="+mj-cs"/>
              </a:rPr>
              <a:t>DAX_Alemanha</a:t>
            </a:r>
            <a:r>
              <a:rPr lang="pt-BR" dirty="0">
                <a:latin typeface="+mj-lt"/>
                <a:ea typeface="+mj-ea"/>
                <a:cs typeface="+mj-cs"/>
              </a:rPr>
              <a:t> (</a:t>
            </a:r>
            <a:r>
              <a:rPr lang="pt-BR" dirty="0" err="1">
                <a:latin typeface="+mj-lt"/>
                <a:ea typeface="+mj-ea"/>
                <a:cs typeface="+mj-cs"/>
              </a:rPr>
              <a:t>correl</a:t>
            </a:r>
            <a:r>
              <a:rPr lang="pt-BR" dirty="0">
                <a:latin typeface="+mj-lt"/>
                <a:ea typeface="+mj-ea"/>
                <a:cs typeface="+mj-cs"/>
              </a:rPr>
              <a:t> 0.82)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D58A7A9-D276-91CD-166B-7E8AF99C1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7" y="637175"/>
            <a:ext cx="4461172" cy="2367968"/>
          </a:xfrm>
          <a:prstGeom prst="rect">
            <a:avLst/>
          </a:prstGeom>
        </p:spPr>
      </p:pic>
      <p:pic>
        <p:nvPicPr>
          <p:cNvPr id="2" name="Imagem 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ABD50C7A-9CFC-BB12-1509-4D2B9CD27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7" y="2461680"/>
            <a:ext cx="5433885" cy="42134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09BAFCD-F790-667B-66FC-6D27C5EB3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7" y="3495616"/>
            <a:ext cx="4451782" cy="23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38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CFF5D-7EA5-516D-D9C1-0827A194C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81376F8A-42D9-3D36-58A1-6F14C60290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02E06E91-EF93-E25C-BF27-6229D3591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81F950D-6699-CA99-DCCC-90F5C07650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FFD6AE62-BBDD-39FA-7C40-F42AE9153C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DD25792-887F-1467-6352-56A702EAFB32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dirty="0">
                <a:latin typeface="+mj-lt"/>
                <a:ea typeface="+mj-ea"/>
                <a:cs typeface="+mj-cs"/>
              </a:rPr>
              <a:t>BTC – </a:t>
            </a:r>
            <a:r>
              <a:rPr lang="pt-BR" dirty="0" err="1">
                <a:latin typeface="+mj-lt"/>
                <a:ea typeface="+mj-ea"/>
                <a:cs typeface="+mj-cs"/>
              </a:rPr>
              <a:t>Bombaim_India</a:t>
            </a:r>
            <a:r>
              <a:rPr lang="pt-BR" dirty="0">
                <a:latin typeface="+mj-lt"/>
                <a:ea typeface="+mj-ea"/>
                <a:cs typeface="+mj-cs"/>
              </a:rPr>
              <a:t> (</a:t>
            </a:r>
            <a:r>
              <a:rPr lang="pt-BR" dirty="0" err="1">
                <a:latin typeface="+mj-lt"/>
                <a:ea typeface="+mj-ea"/>
                <a:cs typeface="+mj-cs"/>
              </a:rPr>
              <a:t>correl</a:t>
            </a:r>
            <a:r>
              <a:rPr lang="pt-BR" dirty="0">
                <a:latin typeface="+mj-lt"/>
                <a:ea typeface="+mj-ea"/>
                <a:cs typeface="+mj-cs"/>
              </a:rPr>
              <a:t> 0.69)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932BCF-D064-4107-A4DB-FB4F64D25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7" y="637175"/>
            <a:ext cx="4461172" cy="2367968"/>
          </a:xfrm>
          <a:prstGeom prst="rect">
            <a:avLst/>
          </a:prstGeom>
        </p:spPr>
      </p:pic>
      <p:pic>
        <p:nvPicPr>
          <p:cNvPr id="3" name="Imagem 2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80E2A713-1AE5-F4ED-F74D-8E63C3331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2" y="2454046"/>
            <a:ext cx="5561776" cy="423591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0079217-116B-F20C-2DE9-697A2F553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6" y="3483860"/>
            <a:ext cx="4456175" cy="23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6092E-79FA-E8EF-55A4-8AF1E7E4B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604F0672-305A-6A09-CF6E-D70C4C9502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A1A2FB9F-9D29-FA35-BE13-D6F429D58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0131B103-7B7D-2C34-A811-3AC88AB115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9C4DAF3B-C565-53C7-7EF3-2EE87799B1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645901-E839-49F9-8712-104DA3385925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dirty="0">
                <a:latin typeface="+mj-lt"/>
                <a:ea typeface="+mj-ea"/>
                <a:cs typeface="+mj-cs"/>
              </a:rPr>
              <a:t>BTC – </a:t>
            </a:r>
            <a:r>
              <a:rPr lang="pt-BR" dirty="0" err="1">
                <a:latin typeface="+mj-lt"/>
                <a:ea typeface="+mj-ea"/>
                <a:cs typeface="+mj-cs"/>
              </a:rPr>
              <a:t>Nikkei_Japao</a:t>
            </a:r>
            <a:r>
              <a:rPr lang="pt-BR" dirty="0">
                <a:latin typeface="+mj-lt"/>
                <a:ea typeface="+mj-ea"/>
                <a:cs typeface="+mj-cs"/>
              </a:rPr>
              <a:t> (</a:t>
            </a:r>
            <a:r>
              <a:rPr lang="pt-BR" dirty="0" err="1">
                <a:latin typeface="+mj-lt"/>
                <a:ea typeface="+mj-ea"/>
                <a:cs typeface="+mj-cs"/>
              </a:rPr>
              <a:t>correl</a:t>
            </a:r>
            <a:r>
              <a:rPr lang="pt-BR" dirty="0">
                <a:latin typeface="+mj-lt"/>
                <a:ea typeface="+mj-ea"/>
                <a:cs typeface="+mj-cs"/>
              </a:rPr>
              <a:t> 0.79)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7DDA213-D68F-D05D-8BF0-FC50719F0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7" y="637175"/>
            <a:ext cx="4461172" cy="2367968"/>
          </a:xfrm>
          <a:prstGeom prst="rect">
            <a:avLst/>
          </a:prstGeom>
        </p:spPr>
      </p:pic>
      <p:pic>
        <p:nvPicPr>
          <p:cNvPr id="8" name="Imagem 7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76A8E9E3-055E-1BDE-DA1F-2E5DFE7BB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2" y="2285994"/>
            <a:ext cx="5760000" cy="44460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483504-FDD3-E007-E89B-1CF8C9164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6" y="3527378"/>
            <a:ext cx="4461171" cy="23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6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B650C-CC6D-701C-91BB-EF6E25688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7E993F3C-51BF-527F-B881-918059FC7D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848B65F9-4186-AF4E-FF84-829E90607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3D74A6B9-AA97-9481-533E-AB8DBE1600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0A07A40-3747-D14E-69B4-FBF457EF35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867C8A2-BE2E-5969-183D-91AD88B11D8E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ETH – NASDAQ_EUA (</a:t>
            </a:r>
            <a:r>
              <a:rPr lang="pt-BR" sz="1800" dirty="0" err="1"/>
              <a:t>correl</a:t>
            </a:r>
            <a:r>
              <a:rPr lang="pt-BR" sz="1800" dirty="0"/>
              <a:t> 0.70)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CD1BEA-6195-AC47-2369-62433FCF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6" y="676652"/>
            <a:ext cx="4461171" cy="23679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7EFA247-5E42-37AA-35D0-0724114E5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046" y="3546077"/>
            <a:ext cx="4461170" cy="2367967"/>
          </a:xfrm>
          <a:prstGeom prst="rect">
            <a:avLst/>
          </a:prstGeom>
        </p:spPr>
      </p:pic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4773607-B35A-1978-ACD8-201E996D3ACC}"/>
              </a:ext>
            </a:extLst>
          </p:cNvPr>
          <p:cNvPicPr>
            <a:picLocks noGrp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97" y="2411997"/>
            <a:ext cx="571210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7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170FA7-2A4E-E34E-1226-1383C9ABC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27C084D4-BF48-FBEA-B745-505FAC6838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122AFEA1-BAB1-FDB0-8CDD-5C5B74DFC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74FA3C86-C4AF-14BF-7092-CA1BED95FE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97532F4-DE1B-F7E3-781F-CBF8AC22B0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0E79A1-A525-E6C1-1425-1922B8A45AA7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ETH – NYSE_EUA (</a:t>
            </a:r>
            <a:r>
              <a:rPr lang="pt-BR" sz="1800" dirty="0" err="1"/>
              <a:t>correl</a:t>
            </a:r>
            <a:r>
              <a:rPr lang="pt-BR" sz="1800" dirty="0"/>
              <a:t> 0.68)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AD514E-2999-820C-7043-3C34CC126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6" y="676652"/>
            <a:ext cx="4461171" cy="23679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8E52AA6-6A75-A03B-0E8E-D40A02138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046" y="3584609"/>
            <a:ext cx="4461170" cy="2375623"/>
          </a:xfrm>
          <a:prstGeom prst="rect">
            <a:avLst/>
          </a:prstGeom>
        </p:spPr>
      </p:pic>
      <p:pic>
        <p:nvPicPr>
          <p:cNvPr id="4" name="Espaço Reservado para Conteúdo 3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F60B8DBD-5EFC-D9A1-55C7-D4933A356F71}"/>
              </a:ext>
            </a:extLst>
          </p:cNvPr>
          <p:cNvPicPr>
            <a:picLocks noGrp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7" y="2412006"/>
            <a:ext cx="571210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9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4738F8-0E31-F757-DED2-24BEE297B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0D2026FA-1B1F-252C-9A17-3DB2958EDB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C34AB0AA-FAA6-14BB-229F-93ABF1884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05498E61-9197-3554-2739-D22FEF3BDC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7E1D1257-D1AF-2C51-734F-A92A446CCB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DF5AD62-667B-A404-DF6B-BAC159DB74BD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ETH – </a:t>
            </a:r>
            <a:r>
              <a:rPr lang="pt-BR" sz="1800" dirty="0" err="1"/>
              <a:t>Euronext_Europa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0.61)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483266-B310-E610-82CB-5D68AAE89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6" y="676652"/>
            <a:ext cx="4461171" cy="2367967"/>
          </a:xfrm>
          <a:prstGeom prst="rect">
            <a:avLst/>
          </a:prstGeom>
        </p:spPr>
      </p:pic>
      <p:pic>
        <p:nvPicPr>
          <p:cNvPr id="16" name="Imagem 15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D9F7F8F0-FD1B-7E25-25D7-FF6881243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7" y="2412006"/>
            <a:ext cx="5695670" cy="43200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749DE98-0DE3-1D1F-4CDA-61F8B9D77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3" y="3562278"/>
            <a:ext cx="4461169" cy="23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84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FE940-671B-11DE-3994-247464A26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7A6229D1-FB2E-1C31-C009-603636C45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CBC55560-A9D6-5613-416C-E9CFAABFE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58307D6F-01BA-47DF-9506-FB04988544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F23A7A2-E6F0-930E-8C03-DA2723E2E9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6DEB78D-5FAE-948D-AC99-04E60C81C801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ETH – </a:t>
            </a:r>
            <a:r>
              <a:rPr lang="pt-BR" sz="1800" dirty="0" err="1"/>
              <a:t>Milao_Italia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0.53)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28BCC8-DA0A-9E94-BF42-CFF0F4162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6" y="676652"/>
            <a:ext cx="4461171" cy="23679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E994C78-AC1A-1D5E-A7F9-4C9382D2D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677" y="2480543"/>
            <a:ext cx="5695670" cy="41829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9A28821-3EAE-1FCA-7166-3BD0AECF3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5" y="3584100"/>
            <a:ext cx="4461171" cy="23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3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0A68CD-EC64-0098-7FD1-91BA3603E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AD77AA7F-E2B4-734A-7EFE-D51A963DD8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04DBF35B-0653-6927-9B74-DD8A412AB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D21253AE-8496-6B7B-7AA1-E0ACB22DAE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1B83288B-EC4B-2399-9E3D-1B213DD0A8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74BE18A-D7CA-9996-07E5-B56886ED64D9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ETH – </a:t>
            </a:r>
            <a:r>
              <a:rPr lang="pt-BR" sz="1800" dirty="0" err="1"/>
              <a:t>Bombaim_India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0.54)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AF5903-00BB-626F-F5B2-1D5127062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6" y="676652"/>
            <a:ext cx="4461171" cy="236796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CE7E8E8-36A9-816C-6F1C-52ADD3AC2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914" y="2409260"/>
            <a:ext cx="5564159" cy="41202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02D7C54-4527-F631-AC88-B95E8D3947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5" y="3568365"/>
            <a:ext cx="4456173" cy="23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9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CFE0BE-ACC3-FF6A-8CE0-F74D2F3C1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D2E261BE-BDA3-4E71-5193-D987E09D6F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B6A99CE-4218-0C51-384B-047C99054E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510529" y="-169505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00C433A-8F7B-941C-0032-41C5DB58126C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Escopo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Projeto</a:t>
            </a:r>
            <a:endParaRPr lang="en-US" sz="5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3C41CA-44CB-87BB-30D0-178F73524D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82F02-CCCE-B55F-2CD9-A02AFB9F0B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39396662-F22F-6788-5D17-A36F34477D46}"/>
              </a:ext>
            </a:extLst>
          </p:cNvPr>
          <p:cNvSpPr/>
          <p:nvPr/>
        </p:nvSpPr>
        <p:spPr>
          <a:xfrm>
            <a:off x="2880360" y="3874598"/>
            <a:ext cx="2505456" cy="24506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1°</a:t>
            </a:r>
          </a:p>
          <a:p>
            <a:pPr algn="ctr"/>
            <a:endParaRPr lang="pt-BR" sz="7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sz="1200" dirty="0">
                <a:latin typeface="Aharoni" panose="02010803020104030203" pitchFamily="2" charset="-79"/>
                <a:cs typeface="Aharoni" panose="02010803020104030203" pitchFamily="2" charset="-79"/>
              </a:rPr>
              <a:t>É possível prever o preço das Criptomoedas definidas com base na variação das principais bolsas e moedas globais?</a:t>
            </a:r>
          </a:p>
          <a:p>
            <a:pPr algn="ctr"/>
            <a:endParaRPr lang="pt-BR" sz="1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5045956-52E3-CFE7-ABE0-BB461BE4FC79}"/>
              </a:ext>
            </a:extLst>
          </p:cNvPr>
          <p:cNvSpPr/>
          <p:nvPr/>
        </p:nvSpPr>
        <p:spPr>
          <a:xfrm>
            <a:off x="6342890" y="3874598"/>
            <a:ext cx="2505456" cy="24506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Aharoni" panose="02010803020104030203" pitchFamily="2" charset="-79"/>
                <a:cs typeface="Aharoni" panose="02010803020104030203" pitchFamily="2" charset="-79"/>
              </a:rPr>
              <a:t>2°</a:t>
            </a:r>
          </a:p>
          <a:p>
            <a:pPr algn="ctr"/>
            <a:endParaRPr lang="pt-BR" sz="7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pt-BR" sz="7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sz="1200" dirty="0">
                <a:latin typeface="Aharoni" panose="02010803020104030203" pitchFamily="2" charset="-79"/>
                <a:cs typeface="Aharoni" panose="02010803020104030203" pitchFamily="2" charset="-79"/>
              </a:rPr>
              <a:t>Como a variação das bolsas e moedas impactam no preço das Criptomoedas?</a:t>
            </a:r>
          </a:p>
          <a:p>
            <a:pPr algn="ctr"/>
            <a:endParaRPr lang="pt-BR" sz="1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pt-BR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2EC4FDB2-1B7F-A67D-4935-052E33811C18}"/>
              </a:ext>
            </a:extLst>
          </p:cNvPr>
          <p:cNvSpPr/>
          <p:nvPr/>
        </p:nvSpPr>
        <p:spPr>
          <a:xfrm>
            <a:off x="5585461" y="4864608"/>
            <a:ext cx="557784" cy="46634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sim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37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xmlns="" r:id="rId4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E102B6-82A2-1853-BCE2-6F6273B4A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E1DF4A74-D4C5-30B5-69B6-5AC58A133C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56276F78-5671-304F-3C05-378F33E77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42CF00CF-9241-EF64-58BE-771737AD95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BEAFFE1-6857-33A5-73A0-FBC2C0F066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C10CFB-7EFA-772C-33DE-5C682A3589EB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ETH – </a:t>
            </a:r>
            <a:r>
              <a:rPr lang="pt-BR" sz="1800" dirty="0" err="1"/>
              <a:t>Nikkei_Japao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0.56)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1C3B78-069A-DB07-E94D-8243F6225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6" y="676652"/>
            <a:ext cx="4461171" cy="23679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3EA0FA4-1E96-66B9-3629-FC2178DC5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276" y="2409260"/>
            <a:ext cx="5530471" cy="412022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5F0AD57-1091-0F9F-3650-E21B6B08C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6" y="3569373"/>
            <a:ext cx="4461170" cy="23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31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47ECB2-3AEB-7386-6E86-37631AC3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19D82C66-D0C3-C805-6965-03DB0C2F7B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AAA38BC6-172F-F5B0-04BD-EF0C1200E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C0BA103F-7AFC-72B2-E5AB-0EDE51149B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EC588974-0A1A-E103-0583-C4DB1D6391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CF8A9F-8A80-8211-511B-05C5C18A905B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XRP – NASDAQ_EUA (</a:t>
            </a:r>
            <a:r>
              <a:rPr lang="pt-BR" sz="1800" dirty="0" err="1"/>
              <a:t>correl</a:t>
            </a:r>
            <a:r>
              <a:rPr lang="pt-BR" sz="1800" dirty="0"/>
              <a:t> 0.67)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EE48FF-93F8-5ACF-9817-27EFE92C0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11" name="Espaço Reservado para Conteúdo 1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49EA1B3C-2C31-1E75-D60A-278C7E157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2" y="2408275"/>
            <a:ext cx="5760000" cy="4327462"/>
          </a:xfr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9D51443-DEE0-647E-5EE7-ABC8932641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5" y="3616575"/>
            <a:ext cx="4461168" cy="23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13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A782A-D116-7F59-1AFD-F50420FF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03704449-8261-25B9-F2A5-458913265F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26E389D4-AD01-D207-90FE-0956B0841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84CAB5D3-B4A5-50DA-3561-18E8F642D5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692D3E6-BBE3-8D1C-96B6-6A8895216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E3BC29-97B0-248C-91C2-FC1A61A254D3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XRP – NYSE_EUA (</a:t>
            </a:r>
            <a:r>
              <a:rPr lang="pt-BR" sz="1800" dirty="0" err="1"/>
              <a:t>correl</a:t>
            </a:r>
            <a:r>
              <a:rPr lang="pt-BR" sz="1800" dirty="0"/>
              <a:t> 0.62)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341CE77-2943-70B9-7F6B-BAB7AF663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3" name="Espaço Reservado para Conteúdo 11">
            <a:extLst>
              <a:ext uri="{FF2B5EF4-FFF2-40B4-BE49-F238E27FC236}">
                <a16:creationId xmlns:a16="http://schemas.microsoft.com/office/drawing/2014/main" id="{9CE4B23A-7553-D6FC-AD36-E46875ADE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994" y="2408275"/>
            <a:ext cx="5760000" cy="432746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5586FF-1F7D-9E73-5C54-B4F8A750E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050" y="3631578"/>
            <a:ext cx="4441164" cy="22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67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F90DAB-EE0D-1B49-44AB-4ECC275D2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D42D6C0F-0077-58FC-1799-1604BA2A5F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CACE75BC-1C7C-DE43-4B84-CB85F841E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6094D93C-E13C-D64F-D135-22B92C78EC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6E415F25-FDD5-2C49-969C-75E68BB023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9BF349-49A7-366F-70AC-2FF62715BBBF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XRP – </a:t>
            </a:r>
            <a:r>
              <a:rPr lang="pt-BR" sz="1800" dirty="0" err="1"/>
              <a:t>LondonStock_ReinoUnido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0.51)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B8D6566-420D-556A-5669-52C5038F2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2" name="Espaço Reservado para Conteúdo 11">
            <a:extLst>
              <a:ext uri="{FF2B5EF4-FFF2-40B4-BE49-F238E27FC236}">
                <a16:creationId xmlns:a16="http://schemas.microsoft.com/office/drawing/2014/main" id="{1B75683B-3EE8-F021-E130-5B06519AC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994" y="2408266"/>
            <a:ext cx="5760000" cy="43274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65D00C3-4388-0952-1D0E-53B6409AE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5" y="3599806"/>
            <a:ext cx="4490626" cy="21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38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22E1B4-F0AD-ACF0-9091-231D1F86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3EF7ED8A-E29A-682B-1DF8-CF74FFFC6B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2FD04047-56E7-C213-B601-2E2889821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7B4EF719-00E9-B54F-5561-1EAD21C9BE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F4820D45-50D4-B5BC-963F-8A8099AF1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1AD7B7-D895-8B4C-B0A2-2655E622F237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XRP – </a:t>
            </a:r>
            <a:r>
              <a:rPr lang="pt-BR" sz="1800" dirty="0" err="1"/>
              <a:t>Milao_Italia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0.53)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4BDFAFA-E213-4362-7F2A-7FF8A2C7A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2" name="Espaço Reservado para Conteúdo 11">
            <a:extLst>
              <a:ext uri="{FF2B5EF4-FFF2-40B4-BE49-F238E27FC236}">
                <a16:creationId xmlns:a16="http://schemas.microsoft.com/office/drawing/2014/main" id="{63B735C8-85CB-15AE-FB1C-37F34E29C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994" y="2312291"/>
            <a:ext cx="5760000" cy="43274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A2BF0F8-7FDC-7071-3573-8602C5DD0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5" y="3574122"/>
            <a:ext cx="4455232" cy="223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16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EC307F-E439-11D7-CCFF-3AE4C4A98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EC6D6BD3-EA0B-57BE-3F0D-9B609B7964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42ED57EB-1B39-2458-9B5A-135F794CF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5BEA6D5E-41F4-BA0E-2E6C-ADC6D79857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6EB6D996-589F-48F2-818D-AFCD03C1EC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DED9F62-21D2-2777-43C1-EAC08820705D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XRP – </a:t>
            </a:r>
            <a:r>
              <a:rPr lang="pt-BR" sz="1800" dirty="0" err="1"/>
              <a:t>DAX_Alemanha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0.59)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2B8AA2B-C110-D4B6-99A4-4EBEEBB4E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2" name="Imagem 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44F93250-C624-7C45-2B3E-1720038ECB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3" y="2412006"/>
            <a:ext cx="5601650" cy="43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A4FAC8-E433-6C10-2868-B1571A4D4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5" y="3645142"/>
            <a:ext cx="4461169" cy="23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93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A87C5A-E576-EB33-1960-C49BDE2E6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7DA16A1A-A61F-2279-0675-4A3CEB4DEF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BBE70A68-A067-14BB-77C8-0BDB9FE1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606B725-665C-146D-0C8C-665897641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485932F9-DB98-7A0C-A15E-B8A181F572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B77AE6-7618-4146-5D65-E5FB9C9C138D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XRP – BRL_USD (</a:t>
            </a:r>
            <a:r>
              <a:rPr lang="pt-BR" sz="1800" dirty="0" err="1"/>
              <a:t>correl</a:t>
            </a:r>
            <a:r>
              <a:rPr lang="pt-BR" sz="1800" dirty="0"/>
              <a:t> -0.57)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F7CAD90-5093-E8B5-9835-4AE521C57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2" name="Imagem 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34BA2A74-B1F1-4501-9901-555AEB850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2" y="2386831"/>
            <a:ext cx="5760000" cy="43703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FFB40E-72D3-487F-8910-CDF4FA339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4" y="3600779"/>
            <a:ext cx="4461169" cy="23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51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F7EEEC-FCDE-65DD-5B25-238D16A2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0D86F24F-E6A3-D1BE-8719-79F04C892E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DEB6E130-AB96-2A9B-67DE-B203C2B80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E1FBA4CC-8C5E-2218-AAA8-96567058D9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17FE16FE-4BC1-C83F-790B-72FD2B7C1D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4DE5D1-C726-6B5F-049B-0BBBC84D6F69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SOL – NASDAQ_EUA (</a:t>
            </a:r>
            <a:r>
              <a:rPr lang="pt-BR" sz="1800" dirty="0" err="1"/>
              <a:t>correl</a:t>
            </a:r>
            <a:r>
              <a:rPr lang="pt-BR" sz="1800" dirty="0"/>
              <a:t> 0.83)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9453A6-B549-3154-6468-2E7BD0C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9AFB8CE-9DCA-DB61-71D5-CDD80D7FB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49045" y="703075"/>
            <a:ext cx="4461169" cy="2372962"/>
          </a:xfrm>
          <a:prstGeom prst="rect">
            <a:avLst/>
          </a:prstGeom>
        </p:spPr>
      </p:pic>
      <p:pic>
        <p:nvPicPr>
          <p:cNvPr id="9" name="Espaço Reservado para Conteúdo 3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B6ED3224-47E3-652B-A277-0E39B9D6B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2" y="2399453"/>
            <a:ext cx="5760000" cy="43450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427AE89-D3A5-A8D1-0BA0-FA1FC18DA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044" y="3540382"/>
            <a:ext cx="4461169" cy="236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92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6A893-3DDD-4684-296D-B82E84D7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A1858F28-10BA-BC71-BDCE-D439563EF3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34585869-A5E5-7426-AC4C-7E65112A3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4DF1153E-8045-2546-9326-01EE47321B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F43FE8A-9358-DDB2-BF68-9E5AE9CF5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897DED-7C76-C245-2664-4FDC354EED0D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SOL – NYSE_EUA (</a:t>
            </a:r>
            <a:r>
              <a:rPr lang="pt-BR" sz="1800" dirty="0" err="1"/>
              <a:t>correl</a:t>
            </a:r>
            <a:r>
              <a:rPr lang="pt-BR" sz="1800" dirty="0"/>
              <a:t> 0.83)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35E118-4421-5E29-5E40-18CD4CCF9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FA542D7-BCA9-B4E1-8921-5B3683C4A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49045" y="703075"/>
            <a:ext cx="4461169" cy="2372962"/>
          </a:xfrm>
          <a:prstGeom prst="rect">
            <a:avLst/>
          </a:prstGeom>
        </p:spPr>
      </p:pic>
      <p:pic>
        <p:nvPicPr>
          <p:cNvPr id="2" name="Espaço Reservado para Conteúdo 3">
            <a:extLst>
              <a:ext uri="{FF2B5EF4-FFF2-40B4-BE49-F238E27FC236}">
                <a16:creationId xmlns:a16="http://schemas.microsoft.com/office/drawing/2014/main" id="{9E7AC21D-62BE-6AB6-001F-C77C9F39D4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9" y="2512912"/>
            <a:ext cx="5760000" cy="434508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2D2DFB1-7346-67B8-6058-68E4CE14E4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045" y="3535762"/>
            <a:ext cx="4449916" cy="22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23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DF7C5-9BB2-166B-17D8-49AEB77E3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F5134561-BCF4-6588-9D82-3FF8ABDE13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1CE74734-EB7E-EC34-2FEF-C3017238D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3BBD2D8B-9AB7-97E6-84FF-B7C4B8F85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DD5577D1-399D-DA50-E06E-6B0F62A169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BD17194-C1D8-2699-3BF1-489C0FA783A6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SOL – </a:t>
            </a:r>
            <a:r>
              <a:rPr lang="pt-BR" sz="1800" dirty="0" err="1"/>
              <a:t>Euronext_Europa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0.70)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D36F29-1FFC-8555-CC90-35E6FDFDD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66C1DA9-7BAB-197B-C20E-4F60C65E7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49045" y="703075"/>
            <a:ext cx="4461169" cy="2372962"/>
          </a:xfrm>
          <a:prstGeom prst="rect">
            <a:avLst/>
          </a:prstGeom>
        </p:spPr>
      </p:pic>
      <p:pic>
        <p:nvPicPr>
          <p:cNvPr id="2" name="Espaço Reservado para Conteúdo 3">
            <a:extLst>
              <a:ext uri="{FF2B5EF4-FFF2-40B4-BE49-F238E27FC236}">
                <a16:creationId xmlns:a16="http://schemas.microsoft.com/office/drawing/2014/main" id="{17F2C8CF-6E60-935F-3042-71C9701F7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12" y="2399453"/>
            <a:ext cx="5760000" cy="434508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F3FD395-ED07-5E65-A9FF-DE46D5DD8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044" y="3599769"/>
            <a:ext cx="4461169" cy="22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8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54ED0-B9EF-E617-9A86-DA41B1FEB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FE7105C-E499-041D-D32B-D099455AE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16193" t="7217" r="17831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7CF25B-F661-F0A0-2C14-A729DAC89C60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Objetivo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Geral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2172F51-B5DD-D10F-99EF-71614F2EC80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Prever a variação de criptomoedas selecionadas considerando o comportamento de bolsas e moedas globais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DCF9806-FBB5-AB2E-CF99-CADBC101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34" y="4050269"/>
            <a:ext cx="2277396" cy="2307097"/>
          </a:xfr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600" b="1" u="sng" dirty="0">
                <a:solidFill>
                  <a:schemeClr val="bg1"/>
                </a:solidFill>
              </a:rPr>
              <a:t>Lista de Criptomoedas (Y)</a:t>
            </a:r>
          </a:p>
          <a:p>
            <a:pPr marL="0" indent="0" algn="ctr">
              <a:buNone/>
            </a:pPr>
            <a:r>
              <a:rPr lang="pt-BR" sz="1600" dirty="0">
                <a:solidFill>
                  <a:schemeClr val="bg1"/>
                </a:solidFill>
              </a:rPr>
              <a:t>1. Bitcoin (BTC)</a:t>
            </a:r>
          </a:p>
          <a:p>
            <a:pPr marL="0" indent="0" algn="ctr">
              <a:buNone/>
            </a:pPr>
            <a:r>
              <a:rPr lang="pt-BR" sz="1600" dirty="0">
                <a:solidFill>
                  <a:schemeClr val="bg1"/>
                </a:solidFill>
              </a:rPr>
              <a:t>2. Ethereum (ETH)</a:t>
            </a:r>
          </a:p>
          <a:p>
            <a:pPr marL="0" indent="0" algn="ctr">
              <a:buNone/>
            </a:pPr>
            <a:r>
              <a:rPr lang="pt-BR" sz="1600" dirty="0">
                <a:solidFill>
                  <a:schemeClr val="bg1"/>
                </a:solidFill>
              </a:rPr>
              <a:t>3. </a:t>
            </a:r>
            <a:r>
              <a:rPr lang="pt-BR" sz="1600" dirty="0" err="1">
                <a:solidFill>
                  <a:schemeClr val="bg1"/>
                </a:solidFill>
              </a:rPr>
              <a:t>Ripple</a:t>
            </a:r>
            <a:r>
              <a:rPr lang="pt-BR" sz="1600" dirty="0">
                <a:solidFill>
                  <a:schemeClr val="bg1"/>
                </a:solidFill>
              </a:rPr>
              <a:t> (XRP)</a:t>
            </a:r>
          </a:p>
          <a:p>
            <a:pPr marL="0" indent="0" algn="ctr">
              <a:buNone/>
            </a:pPr>
            <a:r>
              <a:rPr lang="pt-BR" sz="1600" dirty="0">
                <a:solidFill>
                  <a:schemeClr val="bg1"/>
                </a:solidFill>
              </a:rPr>
              <a:t>4. Solana (SOL)</a:t>
            </a:r>
          </a:p>
          <a:p>
            <a:pPr marL="0" indent="0" algn="ctr">
              <a:buNone/>
            </a:pPr>
            <a:r>
              <a:rPr lang="pt-BR" sz="1600" dirty="0">
                <a:solidFill>
                  <a:schemeClr val="bg1"/>
                </a:solidFill>
              </a:rPr>
              <a:t>5. BNB</a:t>
            </a:r>
          </a:p>
          <a:p>
            <a:endParaRPr lang="pt-BR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06E737A-2601-EC84-2754-8286CAFD080F}"/>
              </a:ext>
            </a:extLst>
          </p:cNvPr>
          <p:cNvSpPr txBox="1">
            <a:spLocks/>
          </p:cNvSpPr>
          <p:nvPr/>
        </p:nvSpPr>
        <p:spPr>
          <a:xfrm>
            <a:off x="3850288" y="1132582"/>
            <a:ext cx="3865645" cy="465443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u="sng" dirty="0">
                <a:solidFill>
                  <a:schemeClr val="bg1"/>
                </a:solidFill>
              </a:rPr>
              <a:t>Lista de Bolsas Globais (X)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1. NYSE - EUA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2. NASDAQ – EUA 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3. NIKKEI - Japão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4. SSE – China 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5. </a:t>
            </a:r>
            <a:r>
              <a:rPr lang="pt-BR" sz="1600" dirty="0" err="1">
                <a:solidFill>
                  <a:schemeClr val="bg1"/>
                </a:solidFill>
              </a:rPr>
              <a:t>Euronext</a:t>
            </a:r>
            <a:r>
              <a:rPr lang="pt-BR" sz="1600" dirty="0">
                <a:solidFill>
                  <a:schemeClr val="bg1"/>
                </a:solidFill>
              </a:rPr>
              <a:t> – França, Holanda e Portugal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6. HSI – Hong Kong 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7. LSE - Inglaterra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8. SZSE  - China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9. BSE  – Índia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10. B3 – Brasil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11. DAX – Alemanha</a:t>
            </a:r>
          </a:p>
          <a:p>
            <a:pPr algn="ctr">
              <a:lnSpc>
                <a:spcPct val="70000"/>
              </a:lnSpc>
            </a:pPr>
            <a:r>
              <a:rPr lang="pt-BR" sz="1600" dirty="0">
                <a:solidFill>
                  <a:schemeClr val="bg1"/>
                </a:solidFill>
              </a:rPr>
              <a:t>12. FTSE MIB – Itália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26504EB-7684-E25E-D61B-C1E9945FD835}"/>
              </a:ext>
            </a:extLst>
          </p:cNvPr>
          <p:cNvSpPr txBox="1">
            <a:spLocks/>
          </p:cNvSpPr>
          <p:nvPr/>
        </p:nvSpPr>
        <p:spPr>
          <a:xfrm>
            <a:off x="8152922" y="1161288"/>
            <a:ext cx="3605637" cy="465443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800" b="1" u="sng" dirty="0">
                <a:solidFill>
                  <a:schemeClr val="bg1"/>
                </a:solidFill>
              </a:rPr>
              <a:t>Lista de Moedas (em USD) (X)</a:t>
            </a:r>
          </a:p>
          <a:p>
            <a:pPr algn="ctr"/>
            <a:r>
              <a:rPr lang="pt-BR" sz="1800" b="1" dirty="0">
                <a:solidFill>
                  <a:schemeClr val="bg1"/>
                </a:solidFill>
              </a:rPr>
              <a:t>1. Real (BRL)</a:t>
            </a:r>
          </a:p>
          <a:p>
            <a:pPr algn="ctr"/>
            <a:r>
              <a:rPr lang="pt-BR" sz="1800" b="1" dirty="0">
                <a:solidFill>
                  <a:schemeClr val="bg1"/>
                </a:solidFill>
              </a:rPr>
              <a:t>2. Yuan </a:t>
            </a:r>
            <a:r>
              <a:rPr lang="pt-BR" sz="1800" b="1" dirty="0" err="1">
                <a:solidFill>
                  <a:schemeClr val="bg1"/>
                </a:solidFill>
              </a:rPr>
              <a:t>Renminbi</a:t>
            </a:r>
            <a:r>
              <a:rPr lang="pt-BR" sz="1800" b="1" dirty="0">
                <a:solidFill>
                  <a:schemeClr val="bg1"/>
                </a:solidFill>
              </a:rPr>
              <a:t> chinês (CNY)</a:t>
            </a:r>
          </a:p>
          <a:p>
            <a:pPr algn="ctr"/>
            <a:r>
              <a:rPr lang="pt-BR" sz="1800" b="1" dirty="0">
                <a:solidFill>
                  <a:schemeClr val="bg1"/>
                </a:solidFill>
              </a:rPr>
              <a:t>3. Euro (EUR)</a:t>
            </a:r>
          </a:p>
          <a:p>
            <a:pPr algn="ctr"/>
            <a:r>
              <a:rPr lang="pt-BR" sz="1800" b="1" dirty="0">
                <a:solidFill>
                  <a:schemeClr val="bg1"/>
                </a:solidFill>
              </a:rPr>
              <a:t>4. Libra (GBP)</a:t>
            </a:r>
          </a:p>
          <a:p>
            <a:pPr algn="ctr"/>
            <a:r>
              <a:rPr lang="pt-BR" sz="1800" b="1" dirty="0">
                <a:solidFill>
                  <a:schemeClr val="bg1"/>
                </a:solidFill>
              </a:rPr>
              <a:t>5. Rupia (INR)</a:t>
            </a:r>
          </a:p>
          <a:p>
            <a:pPr algn="ctr"/>
            <a:r>
              <a:rPr lang="pt-BR" sz="1800" b="1" dirty="0">
                <a:solidFill>
                  <a:schemeClr val="bg1"/>
                </a:solidFill>
              </a:rPr>
              <a:t>6. Iene (JPY)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6912250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4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59C8E3-E98A-E352-D03E-6D0E19573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CC4DB867-CA7B-E80E-B5D3-138C9B3938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308FEEFD-A480-C8BF-B092-CFEE67B57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8134A7E-5AFC-FE05-A62B-185848296A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2DDEA698-2668-954C-CF17-061F7FC48F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27C735-94E9-E612-F58A-D8BDAC9609BC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SOL – </a:t>
            </a:r>
            <a:r>
              <a:rPr lang="pt-BR" sz="1800" dirty="0" err="1"/>
              <a:t>Milao_Italia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0.72)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8290BEC-8869-96B9-952C-341C35A23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FAD986E-C3E8-1561-9C97-86F794540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49045" y="703075"/>
            <a:ext cx="4461169" cy="2372962"/>
          </a:xfrm>
          <a:prstGeom prst="rect">
            <a:avLst/>
          </a:prstGeom>
        </p:spPr>
      </p:pic>
      <p:pic>
        <p:nvPicPr>
          <p:cNvPr id="2" name="Imagem 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1AC1ED36-EA37-3230-377D-60CB325DB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" y="2411997"/>
            <a:ext cx="5655363" cy="43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FFA12F-49D5-9823-6878-07EE9B7FC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044" y="3614549"/>
            <a:ext cx="4461169" cy="23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5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63F725-CBA1-D243-4EB6-C0C1F6F84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EBA42914-FFAF-BFB3-63E5-0A8795050C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D8EC2105-BC80-B7B7-B96C-09EA828C1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E2121C77-AA26-AA8C-5FE5-8F572E75E2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4F414912-6692-C7F6-B579-4B484308F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C43A23-2EED-AD90-08E1-C43228165FB9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SOL – </a:t>
            </a:r>
            <a:r>
              <a:rPr lang="pt-BR" sz="1800" dirty="0" err="1"/>
              <a:t>DAX_Alemanha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0.71)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B217FF-A6BB-9673-DED3-837B71867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ADE1174-0062-C963-1F97-E2E71E18B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49045" y="703075"/>
            <a:ext cx="4461169" cy="2372962"/>
          </a:xfrm>
          <a:prstGeom prst="rect">
            <a:avLst/>
          </a:prstGeom>
        </p:spPr>
      </p:pic>
      <p:pic>
        <p:nvPicPr>
          <p:cNvPr id="2" name="Imagem 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E4B062E5-9323-0848-D84D-DC15BBE9C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3" y="2412006"/>
            <a:ext cx="5596138" cy="43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899C0A8-F0B2-E39A-01B4-68C8B4C0A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044" y="3532263"/>
            <a:ext cx="4461168" cy="23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62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FB6B7-6648-B631-7738-D2B71FFBC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FA4B1A31-605E-C305-4E99-6DA5B84761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D32538C9-F346-31AD-F09D-6C15E0178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DB575403-D6B2-C570-0A01-29B4E3B0C3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7A0B23DF-AECD-03EE-3BED-ECA7695337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D1703AA-8095-3961-982B-BC2B9C782854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SOL – </a:t>
            </a:r>
            <a:r>
              <a:rPr lang="pt-BR" sz="1800" dirty="0" err="1"/>
              <a:t>Bombaim_India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0.69)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A4E0BC-34A6-F717-9F40-97A30003F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5" y="703075"/>
            <a:ext cx="4461169" cy="2367966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9E79778-0BFF-FED0-EF95-520162EED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49045" y="703075"/>
            <a:ext cx="4461169" cy="2372962"/>
          </a:xfrm>
          <a:prstGeom prst="rect">
            <a:avLst/>
          </a:prstGeom>
        </p:spPr>
      </p:pic>
      <p:pic>
        <p:nvPicPr>
          <p:cNvPr id="2" name="Imagem 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FFC9944D-E85A-96B9-AA07-4E37ED289F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1" y="2412006"/>
            <a:ext cx="5779862" cy="43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5BB6297-75F6-37EA-B3E5-F085D9145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9044" y="3573296"/>
            <a:ext cx="4461168" cy="237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33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3E9E4F-6F77-7790-0997-F7EA5C146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B12F2E3D-3436-93DD-AC53-2DC78580D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3C093622-DCED-D17F-5C0F-E7F8336D3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8BA87F1D-A84C-F619-DC20-2ED1EB140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8126156F-8603-014A-00B6-AC8B801364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DA30395-72E4-09C3-0322-42C6BC81649E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BNB – NASDAQ_EUA (</a:t>
            </a:r>
            <a:r>
              <a:rPr lang="pt-BR" sz="1800" dirty="0" err="1"/>
              <a:t>correl</a:t>
            </a:r>
            <a:r>
              <a:rPr lang="pt-BR" sz="1800" dirty="0"/>
              <a:t> 0.83)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A49EF1D-27E6-03C5-46FE-0EC255D07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0" y="681037"/>
            <a:ext cx="4461171" cy="236796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73656E3-F40E-2276-30D5-C7AA96556B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28" y="2411997"/>
            <a:ext cx="5760000" cy="432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D181303-5855-5032-08F6-7884C1888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0" y="3588186"/>
            <a:ext cx="4461170" cy="23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47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64B18-F7E7-6B88-9144-D665CFD7E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A259B241-FFCB-2D69-9E17-3BE9B8F0C3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FCD0B85C-13F3-B9D5-0B66-E39180CDF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9183EA70-E8BD-8599-1054-6DAF929BD7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04FF9051-5C88-C0BF-F906-1F8976C353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B850BF-02AD-F359-F694-78652FA222FE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BNB – NYSE_EUA (</a:t>
            </a:r>
            <a:r>
              <a:rPr lang="pt-BR" sz="1800" dirty="0" err="1"/>
              <a:t>correl</a:t>
            </a:r>
            <a:r>
              <a:rPr lang="pt-BR" sz="1800" dirty="0"/>
              <a:t> 0.86)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5DAD4CF-1472-DF4D-206A-2275C09E9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0" y="681037"/>
            <a:ext cx="4461171" cy="2367966"/>
          </a:xfrm>
          <a:prstGeom prst="rect">
            <a:avLst/>
          </a:prstGeom>
        </p:spPr>
      </p:pic>
      <p:pic>
        <p:nvPicPr>
          <p:cNvPr id="2" name="Imagem 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6794105E-56E6-A673-5F5F-498DDD070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8" y="2412006"/>
            <a:ext cx="5764948" cy="43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E74DD79-E5AD-826D-FB50-AC45DA8A7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0" y="3587595"/>
            <a:ext cx="4461170" cy="23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96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0925B5-B8E0-C2E7-7AFF-A9C3F2B26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F99A7AFC-426C-3D93-E93C-BCB2DBC837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AB0AA2EC-34B4-1D66-5C05-492D8D4AF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750000B2-920D-62EA-1E7D-1FAF0FAC79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2EC7623E-7FCD-F261-4357-6A13529CF1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134CBD-F8B6-4466-4BD3-B436A1A7DD01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BNB – </a:t>
            </a:r>
            <a:r>
              <a:rPr lang="pt-BR" sz="1800" dirty="0" err="1"/>
              <a:t>Euronext_Europa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0.79)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BE23426-5D12-5CD6-B009-DE5081F24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0" y="681037"/>
            <a:ext cx="4461171" cy="236796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E799722-28C2-CA1D-3F86-B1FD9E3E7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74" y="2412006"/>
            <a:ext cx="5650076" cy="4320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B343F38-C457-9182-A06B-59D11DCD7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0" y="3554168"/>
            <a:ext cx="4461170" cy="22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54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7B0DD-9953-AFA5-8D60-3785C1E80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5F8A8FFF-B3B5-CC39-C28D-02B3C8E01E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3C843919-D323-8B67-6337-2DE2917C1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EE01C50B-CF5A-F6AB-28D8-A4ED910807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9FFF6EC6-939D-BBF0-FBB8-76F719A283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4C6D62-340A-137A-C157-239DF4AA7344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BNB – </a:t>
            </a:r>
            <a:r>
              <a:rPr lang="pt-BR" sz="1800" dirty="0" err="1"/>
              <a:t>Milao_Italia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0.75)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DB3AEB9-6CFC-F905-262A-C9E9A87BE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0" y="681037"/>
            <a:ext cx="4461171" cy="2367966"/>
          </a:xfrm>
          <a:prstGeom prst="rect">
            <a:avLst/>
          </a:prstGeom>
        </p:spPr>
      </p:pic>
      <p:pic>
        <p:nvPicPr>
          <p:cNvPr id="2" name="Imagem 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650F0AD4-A5CC-3CEE-F3E0-25AE35304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2" y="2419403"/>
            <a:ext cx="5760000" cy="430520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3CD5991-A382-8E14-0B21-9674A0C03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40" y="3535896"/>
            <a:ext cx="4461171" cy="23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74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3D2896-9B8E-2C20-FCB1-9E3C48536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2831D149-4975-C518-29DD-8CC26F778C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B5632911-2F7A-D3A3-8A61-74A2756C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FF68751-2BFE-23D6-3112-900AE3F25C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3B5C6AA1-AA75-BDF7-B0C7-FF7C3E86AD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F91111-2DA0-E2F6-5A12-573E46030DE2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BNB – </a:t>
            </a:r>
            <a:r>
              <a:rPr lang="pt-BR" sz="1800" dirty="0" err="1"/>
              <a:t>DAX_Alemanha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0.70)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E62A942-6ED6-E4F5-C1D7-8D5FB6085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0" y="681037"/>
            <a:ext cx="4461171" cy="2367966"/>
          </a:xfrm>
          <a:prstGeom prst="rect">
            <a:avLst/>
          </a:prstGeom>
        </p:spPr>
      </p:pic>
      <p:pic>
        <p:nvPicPr>
          <p:cNvPr id="2" name="Imagem 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E3F9F665-7851-3139-3103-024489EBD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94" y="2396448"/>
            <a:ext cx="5400000" cy="413304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B90DA2D-E64C-A530-48BC-1C00AF289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39" y="3588669"/>
            <a:ext cx="4461171" cy="23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37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DF79B3-035B-CF7F-0364-B52E4AB03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D884C8DA-A28D-8A87-2F27-5EAA570D64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901817E8-EBFC-A490-931F-F0D9FE760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3D485C97-CF4D-008A-691F-4A8FBB1608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B45EAFC3-6A39-3F25-218F-7F96C6C348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3B17914-DCEA-FF7D-693F-69A4C1AD4A58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BNB – </a:t>
            </a:r>
            <a:r>
              <a:rPr lang="pt-BR" sz="1800" dirty="0" err="1"/>
              <a:t>Bombaim_India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0.73)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E8F375-CA42-2B41-9FDD-7D65A7C0B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0" y="681037"/>
            <a:ext cx="4461171" cy="2367966"/>
          </a:xfrm>
          <a:prstGeom prst="rect">
            <a:avLst/>
          </a:prstGeom>
        </p:spPr>
      </p:pic>
      <p:pic>
        <p:nvPicPr>
          <p:cNvPr id="2" name="Imagem 1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8FCAC1F9-3AFB-63C1-7372-02D0D1697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2" y="2382503"/>
            <a:ext cx="5760000" cy="43790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94E3DE-FCD1-C85E-7C89-A44D9114B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39" y="3589614"/>
            <a:ext cx="4461171" cy="237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8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6612C5-31EA-2AFD-F41B-78938BCC4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Slide Background">
            <a:extLst>
              <a:ext uri="{FF2B5EF4-FFF2-40B4-BE49-F238E27FC236}">
                <a16:creationId xmlns:a16="http://schemas.microsoft.com/office/drawing/2014/main" id="{105F8FC3-69DB-A26F-5546-59773077A0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0327D3BA-1E0B-485D-5F56-23E587942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34043" r="16014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DEDF816B-569F-79D4-6022-F8FAE893FC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963D1E68-523A-7714-1DB5-42DB28F3A0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17AB29-A566-188A-D456-65FEAE4B408F}"/>
              </a:ext>
            </a:extLst>
          </p:cNvPr>
          <p:cNvSpPr txBox="1"/>
          <p:nvPr/>
        </p:nvSpPr>
        <p:spPr>
          <a:xfrm>
            <a:off x="761801" y="328512"/>
            <a:ext cx="4778387" cy="16289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 err="1">
                <a:latin typeface="+mj-lt"/>
                <a:ea typeface="+mj-ea"/>
                <a:cs typeface="+mj-cs"/>
              </a:rPr>
              <a:t>Análise</a:t>
            </a:r>
            <a:r>
              <a:rPr lang="en-US" sz="3100" dirty="0">
                <a:latin typeface="+mj-lt"/>
                <a:ea typeface="+mj-ea"/>
                <a:cs typeface="+mj-cs"/>
              </a:rPr>
              <a:t> </a:t>
            </a:r>
            <a:r>
              <a:rPr lang="en-US" sz="3100" dirty="0" err="1">
                <a:latin typeface="+mj-lt"/>
                <a:ea typeface="+mj-ea"/>
                <a:cs typeface="+mj-cs"/>
              </a:rPr>
              <a:t>Exploratória</a:t>
            </a:r>
            <a:r>
              <a:rPr lang="en-US" sz="3100" dirty="0">
                <a:latin typeface="+mj-lt"/>
                <a:ea typeface="+mj-ea"/>
                <a:cs typeface="+mj-cs"/>
              </a:rPr>
              <a:t>: </a:t>
            </a:r>
            <a:r>
              <a:rPr lang="en-US" sz="3100" dirty="0" err="1">
                <a:latin typeface="+mj-lt"/>
                <a:ea typeface="+mj-ea"/>
                <a:cs typeface="+mj-cs"/>
              </a:rPr>
              <a:t>Gráficos</a:t>
            </a:r>
            <a:r>
              <a:rPr lang="en-US" sz="3100" dirty="0">
                <a:latin typeface="+mj-lt"/>
                <a:ea typeface="+mj-ea"/>
                <a:cs typeface="+mj-cs"/>
              </a:rPr>
              <a:t> de </a:t>
            </a:r>
            <a:r>
              <a:rPr lang="en-US" sz="3100" dirty="0" err="1">
                <a:latin typeface="+mj-lt"/>
                <a:ea typeface="+mj-ea"/>
                <a:cs typeface="+mj-cs"/>
              </a:rPr>
              <a:t>Dispersão</a:t>
            </a:r>
            <a:r>
              <a:rPr lang="en-US" sz="3100" dirty="0">
                <a:latin typeface="+mj-lt"/>
                <a:ea typeface="+mj-ea"/>
                <a:cs typeface="+mj-cs"/>
              </a:rPr>
              <a:t/>
            </a:r>
            <a:br>
              <a:rPr lang="en-US" sz="3100" dirty="0">
                <a:latin typeface="+mj-lt"/>
                <a:ea typeface="+mj-ea"/>
                <a:cs typeface="+mj-cs"/>
              </a:rPr>
            </a:br>
            <a:r>
              <a:rPr lang="pt-BR" sz="1800" dirty="0"/>
              <a:t>BNB – </a:t>
            </a:r>
            <a:r>
              <a:rPr lang="pt-BR" sz="1800" dirty="0" err="1"/>
              <a:t>Nikkei_Japao</a:t>
            </a:r>
            <a:r>
              <a:rPr lang="pt-BR" sz="1800" dirty="0"/>
              <a:t> (</a:t>
            </a:r>
            <a:r>
              <a:rPr lang="pt-BR" sz="1800" dirty="0" err="1"/>
              <a:t>correl</a:t>
            </a:r>
            <a:r>
              <a:rPr lang="pt-BR" sz="1800" dirty="0"/>
              <a:t> 0.74)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2D8C2AE-AA67-9A14-9EC4-7D4E43D16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040" y="681037"/>
            <a:ext cx="4461171" cy="2367966"/>
          </a:xfrm>
          <a:prstGeom prst="rect">
            <a:avLst/>
          </a:prstGeom>
        </p:spPr>
      </p:pic>
      <p:pic>
        <p:nvPicPr>
          <p:cNvPr id="2" name="Espaço Reservado para Conteúdo 40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33A4488B-7047-4FF2-B195-8D04C6F71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4" y="2426800"/>
            <a:ext cx="5760000" cy="4290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B40D578-FA1F-8ADB-E21D-700EFD9F8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9039" y="3529535"/>
            <a:ext cx="4461170" cy="23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611FFA-8EF2-8209-505D-04D5A31C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086F4B4-FC4C-F060-8EE8-4FED79595B50}"/>
              </a:ext>
            </a:extLst>
          </p:cNvPr>
          <p:cNvSpPr txBox="1"/>
          <p:nvPr/>
        </p:nvSpPr>
        <p:spPr>
          <a:xfrm>
            <a:off x="838200" y="1254952"/>
            <a:ext cx="4324642" cy="2939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 que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faremos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nesse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projeto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3EDCEF-5957-CA78-7B43-2E097D3705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3E7EEAB7-F199-7031-6116-5684F384E9AD}"/>
              </a:ext>
            </a:extLst>
          </p:cNvPr>
          <p:cNvSpPr txBox="1"/>
          <p:nvPr/>
        </p:nvSpPr>
        <p:spPr>
          <a:xfrm>
            <a:off x="6343621" y="2264677"/>
            <a:ext cx="48594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</a:rPr>
              <a:t>Obter e tratar dados de mercado;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</a:rPr>
              <a:t>Definir a relação e interação entre variáveis analisadas;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</a:rPr>
              <a:t>Descrever a relação das criptomoedas e das principais bolsas do mundo através de regressão e testes estatísticos entre as variáveis;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</a:rPr>
              <a:t>Definir se é possível prever e com qual confiança o preço das criptomoedas com base no comportamento das bolsas e moedas definidas</a:t>
            </a:r>
          </a:p>
        </p:txBody>
      </p:sp>
    </p:spTree>
    <p:extLst>
      <p:ext uri="{BB962C8B-B14F-4D97-AF65-F5344CB8AC3E}">
        <p14:creationId xmlns:p14="http://schemas.microsoft.com/office/powerpoint/2010/main" val="2408816191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4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12BB4-140E-47E4-C7DC-5FD788603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4167357-C4E4-DE2C-599F-23DDBF6206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D79337A-F839-0749-029E-62B48F4E67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8025E0-8CD3-D81E-7E0E-01C976FB8E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640C0B8-9C72-7332-AAF4-2D9A0796D1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9A229C5-D118-EFD3-F749-6412BE844F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608CBE6-8417-E254-D473-AD208D83B5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A992B0-62BA-4158-9F23-A6FBD5DD40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6C32F3D-DA77-EB0F-44F1-00CA176E1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AF131E9-3A08-9C39-07EF-06DF72557F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98260E89-B7AF-A4F5-2557-DABBAB2A6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2856AA3-FD32-CA0B-EDF2-0BF15B6433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89892D-8816-4F2A-F914-858046C1CF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E7F1140-2134-960A-8A02-A59254CF85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9941D16-AF9A-C93A-7857-EE3FA6B7F0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52F6CFA-374F-E5CC-3D6B-5DBDEC02F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C2944F85-F3DC-FD33-E845-98C5B09F32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0689A53-ACDA-B842-4CCC-8EAA3D9D6F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7BC33D7-DF7B-3440-196D-024F7972C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C1D39E0-6B22-3958-B3AC-4C34F32906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16535CC-4613-2E0B-FCDA-263C4E768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E0F7FCB-6A8A-EC34-DDEB-54854AF19C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2A587E-B79D-8594-21D7-5C25A238CA3E}"/>
              </a:ext>
            </a:extLst>
          </p:cNvPr>
          <p:cNvSpPr txBox="1"/>
          <p:nvPr/>
        </p:nvSpPr>
        <p:spPr>
          <a:xfrm>
            <a:off x="630936" y="4187481"/>
            <a:ext cx="4550664" cy="1960242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Análise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1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Exploratória</a:t>
            </a:r>
            <a:endParaRPr lang="en-US" sz="41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Verificação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ditribuição</a:t>
            </a:r>
            <a:r>
              <a:rPr lang="en-US" sz="2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normal das </a:t>
            </a:r>
            <a:r>
              <a:rPr lang="en-US" sz="2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varíaveis</a:t>
            </a:r>
            <a:endParaRPr lang="en-US" sz="2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 descr="Placa de vidro&#10;&#10;O conteúdo gerado por IA pode estar incorreto.">
            <a:extLst>
              <a:ext uri="{FF2B5EF4-FFF2-40B4-BE49-F238E27FC236}">
                <a16:creationId xmlns:a16="http://schemas.microsoft.com/office/drawing/2014/main" id="{7D1DFDBC-C4EA-1B92-8BC4-B7CF7A7C0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2163" r="4134" b="2"/>
          <a:stretch/>
        </p:blipFill>
        <p:spPr>
          <a:xfrm>
            <a:off x="626592" y="344770"/>
            <a:ext cx="4573404" cy="349037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484E2C6-05D7-B22D-00E2-534DBBC863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08871A7-50DF-7D77-550F-F0D672F560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FBBB8BB-E8C9-3981-3491-71BAC90222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24C6C8A-5C10-3CBB-C0EA-D3170718C9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7AD1568-2CBE-63B5-F406-E9A4152FCC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7E9FA5-C28E-F461-4E71-404BECA86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355723"/>
            <a:ext cx="5994666" cy="1736565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O que é a </a:t>
            </a:r>
            <a:r>
              <a:rPr lang="en-US" sz="1800" b="1" dirty="0" err="1">
                <a:solidFill>
                  <a:schemeClr val="bg1"/>
                </a:solidFill>
              </a:rPr>
              <a:t>Distribuição</a:t>
            </a:r>
            <a:r>
              <a:rPr lang="en-US" sz="1800" b="1" dirty="0">
                <a:solidFill>
                  <a:schemeClr val="bg1"/>
                </a:solidFill>
              </a:rPr>
              <a:t> Normal que </a:t>
            </a:r>
            <a:r>
              <a:rPr lang="en-US" sz="1800" b="1" dirty="0" err="1">
                <a:solidFill>
                  <a:schemeClr val="bg1"/>
                </a:solidFill>
              </a:rPr>
              <a:t>estamos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verificando</a:t>
            </a:r>
            <a:r>
              <a:rPr lang="en-US" sz="1800" b="1" dirty="0">
                <a:solidFill>
                  <a:schemeClr val="bg1"/>
                </a:solidFill>
              </a:rPr>
              <a:t>:</a:t>
            </a:r>
          </a:p>
          <a:p>
            <a:r>
              <a:rPr lang="pt-BR" sz="1600" dirty="0">
                <a:solidFill>
                  <a:schemeClr val="bg1"/>
                </a:solidFill>
              </a:rPr>
              <a:t>Tipo de distribuição de dados em que os valores se organizam de forma simétrica em torno da média, formando uma curva em forma de sino.</a:t>
            </a:r>
          </a:p>
          <a:p>
            <a:pPr marL="0" indent="0">
              <a:buNone/>
            </a:pPr>
            <a:r>
              <a:rPr lang="pt-BR" sz="1600" b="1" dirty="0">
                <a:solidFill>
                  <a:schemeClr val="bg1"/>
                </a:solidFill>
              </a:rPr>
              <a:t>Por que é importante? </a:t>
            </a:r>
            <a:r>
              <a:rPr lang="pt-BR" sz="1600" dirty="0">
                <a:solidFill>
                  <a:schemeClr val="bg1"/>
                </a:solidFill>
              </a:rPr>
              <a:t>Para verificarmos se a regressão linear faz ou não sentido.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5392BD-F75D-4F30-8B3B-268EF63A8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749" y="413340"/>
            <a:ext cx="6202659" cy="34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43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55E500-D375-ABD2-509D-5DD74FA11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82056A4-A70E-A11C-626E-76370F7F82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D2B531-4513-547F-1D83-F2FC111ECE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50A81B1-734B-BB7D-1659-9ECD4D5A22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4994512-E001-BDD8-CEE4-873D45DE81D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0E8588F-85AD-164B-1E75-E99558B4BC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79D126F-C23D-871B-2AED-0B3CCD2F9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88F43B4-7833-C326-E614-193F35EC333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A8CCA8D-AC1C-7CD2-8EEB-3D1A8F8187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654241-9084-D623-F4DF-BDCE380CBA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7668398-8560-899F-D31B-5A9E51699F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A5101F7-D970-280A-65B5-808D0B7558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8D4CACB8-6737-E8FA-7E1A-868D5DF8FE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C61B73-67BA-F93D-59A2-47C0A226AE48}"/>
              </a:ext>
            </a:extLst>
          </p:cNvPr>
          <p:cNvSpPr txBox="1"/>
          <p:nvPr/>
        </p:nvSpPr>
        <p:spPr>
          <a:xfrm>
            <a:off x="821846" y="1468557"/>
            <a:ext cx="4324642" cy="2179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Escolha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das </a:t>
            </a: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varíaveis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X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após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analise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exploratória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07EFCDB-8570-63A2-D971-47429DA2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AF2F098-A06F-15B7-D8B4-34A32206FE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68AB84A-7DE6-5A7A-22F8-6091D57F9E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8B8B435-B67E-FFBD-EFB7-B5C25EAC9A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203F32F-D6D9-6A8E-9B67-A4E4418E2B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8ED57524-5F20-0F7F-44B4-05756FF1F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618851-F6F7-69E8-AF65-8FC5EDA3E6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F16148-08E2-797D-03D3-4CAE62F0B9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5EF3681-A6E6-3634-DC2A-BAEEBD6D9E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5BAC78D2-9747-E179-D551-B3AF9A2296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2816943-5EBB-6402-F36C-D926B212E1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BF9D5250-AC72-F7BE-989D-EDDD7786A8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2563319-2927-4593-A32F-29E71C19A2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86C2271-DEB7-8099-65F3-AF4208C6E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F16AC7C-D11A-FDF8-0A4F-B360A3AC60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7D9F502-6642-6E76-35FA-D8E492A7D5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43C83D3-D62C-7660-FDDA-0A5A675829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85632D7-7C9C-A599-FA2B-52C6AF795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125" y="2320225"/>
            <a:ext cx="5407343" cy="2705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300" b="1" dirty="0" err="1">
                <a:solidFill>
                  <a:schemeClr val="bg1"/>
                </a:solidFill>
              </a:rPr>
              <a:t>Lag</a:t>
            </a:r>
            <a:r>
              <a:rPr lang="pt-BR" sz="1300" b="1" dirty="0">
                <a:solidFill>
                  <a:schemeClr val="bg1"/>
                </a:solidFill>
              </a:rPr>
              <a:t> de 7 dias</a:t>
            </a:r>
          </a:p>
          <a:p>
            <a:pPr marL="0" indent="0">
              <a:buNone/>
            </a:pPr>
            <a:r>
              <a:rPr lang="pt-BR" sz="1300" dirty="0">
                <a:solidFill>
                  <a:schemeClr val="bg1"/>
                </a:solidFill>
              </a:rPr>
              <a:t>Para prevermos 7 dias para frente</a:t>
            </a:r>
          </a:p>
          <a:p>
            <a:pPr marL="0" indent="0">
              <a:buNone/>
            </a:pPr>
            <a:r>
              <a:rPr lang="pt-BR" sz="1300" b="1" dirty="0" err="1">
                <a:solidFill>
                  <a:schemeClr val="bg1"/>
                </a:solidFill>
              </a:rPr>
              <a:t>Lag</a:t>
            </a:r>
            <a:r>
              <a:rPr lang="pt-BR" sz="1300" b="1" dirty="0">
                <a:solidFill>
                  <a:schemeClr val="bg1"/>
                </a:solidFill>
              </a:rPr>
              <a:t> entre 7 e 50</a:t>
            </a:r>
          </a:p>
          <a:p>
            <a:pPr marL="0" indent="0">
              <a:buNone/>
            </a:pPr>
            <a:r>
              <a:rPr lang="pt-BR" sz="1300" dirty="0">
                <a:solidFill>
                  <a:schemeClr val="bg1"/>
                </a:solidFill>
              </a:rPr>
              <a:t>Escolha de período consistente (não muito remoto e não muito recente)</a:t>
            </a:r>
          </a:p>
          <a:p>
            <a:pPr marL="0" indent="0">
              <a:buNone/>
            </a:pPr>
            <a:r>
              <a:rPr lang="pt-BR" sz="1300" b="1" dirty="0">
                <a:solidFill>
                  <a:schemeClr val="bg1"/>
                </a:solidFill>
              </a:rPr>
              <a:t>Médias Móveis</a:t>
            </a:r>
          </a:p>
          <a:p>
            <a:pPr marL="0" indent="0">
              <a:buNone/>
            </a:pPr>
            <a:r>
              <a:rPr lang="pt-BR" sz="1300" dirty="0">
                <a:solidFill>
                  <a:schemeClr val="bg1"/>
                </a:solidFill>
              </a:rPr>
              <a:t>Tentativa de abranger mais períodos na análise sem sobrecarregar a base de dados (para resumir a quantidade de variáveis analisadas)</a:t>
            </a:r>
          </a:p>
          <a:p>
            <a:pPr marL="0" indent="0">
              <a:buNone/>
            </a:pPr>
            <a:endParaRPr lang="pt-BR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312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BCAB53-0408-5117-D22B-3792EDCE0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DD0AC2A-4B53-DEF8-F378-A1448C19C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0390F3-5FDE-AA08-DF13-1416D58CE6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6759C60-EF5A-EA00-03B4-9CE2E88A46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12A5089-8F2B-10E1-DC0C-DEF0B4D7B81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F05101A-799F-4211-6714-3BB3A4FBBE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817163A-0B35-42C8-BC5F-811C4AED6A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A8D963C-257A-5FC4-1BEC-720857DACDA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E432DBF-EAB8-0B3F-3948-7E44867A968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D345B3-A8C1-9AC6-573B-683D015352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595A133-4FAC-ED23-A0B3-5EBBE97279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D4FE645-7F1A-16D6-B1FB-249D330A2F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F7E3048-774B-A85F-5DB5-06F8210A48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5C2741-AA13-14DE-4482-030A6DBF46D1}"/>
              </a:ext>
            </a:extLst>
          </p:cNvPr>
          <p:cNvSpPr txBox="1"/>
          <p:nvPr/>
        </p:nvSpPr>
        <p:spPr>
          <a:xfrm>
            <a:off x="821846" y="1468557"/>
            <a:ext cx="4324642" cy="2179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Escolha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das </a:t>
            </a: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varíaveis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após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analise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exploratória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A1C840-DE5A-0E92-4B79-E69A1A4E8A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D5DAEA3-E205-660C-8E79-97E84DAEBB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03AA874-44DA-958C-44EB-1784D79E58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8874CC5-A113-6590-0709-953B293683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16D493-B54F-98D9-6F13-884278BEDE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8B6ECCD1-83D6-E4D7-072B-E983C22C33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065B7C0-469E-79BC-E12E-B339F9ED18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98D9BEA-8536-76A3-8977-073CE219C7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74169E9-903F-ECCB-38FB-E23084970A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48CA6BA6-6783-ACB0-96A7-F7CEF0B20E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37F9B45-8883-75A7-CE6A-CC5ED23874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04DDC3F2-EEE2-1F41-8752-3552565D62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76317EB-6264-7071-DE54-C16C6D4F57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B378693-D8C4-FEF7-FEB5-E88B01B98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FA1EDC5-4E41-4723-9980-C96D398450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C732C21-EA89-6C20-244F-14C2BBC761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CB3EC0C-C707-8770-6BC5-9853CE4132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9DDEA07-1CDE-7C18-707B-E7073C096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125" y="2320225"/>
            <a:ext cx="5407343" cy="2705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300" b="1" dirty="0">
                <a:solidFill>
                  <a:schemeClr val="bg1"/>
                </a:solidFill>
              </a:rPr>
              <a:t>Base histórica diferente para cada cripto na biblioteca Yahoo </a:t>
            </a:r>
            <a:r>
              <a:rPr lang="pt-BR" sz="1300" b="1" dirty="0" err="1">
                <a:solidFill>
                  <a:schemeClr val="bg1"/>
                </a:solidFill>
              </a:rPr>
              <a:t>Finance</a:t>
            </a:r>
            <a:r>
              <a:rPr lang="pt-BR" sz="1300" b="1" dirty="0">
                <a:solidFill>
                  <a:schemeClr val="bg1"/>
                </a:solidFill>
              </a:rPr>
              <a:t> (</a:t>
            </a:r>
            <a:r>
              <a:rPr lang="pt-BR" sz="1300" b="1" dirty="0" err="1">
                <a:solidFill>
                  <a:schemeClr val="bg1"/>
                </a:solidFill>
              </a:rPr>
              <a:t>yfinance</a:t>
            </a:r>
            <a:r>
              <a:rPr lang="pt-BR" sz="1300" b="1" dirty="0">
                <a:solidFill>
                  <a:schemeClr val="bg1"/>
                </a:solidFill>
              </a:rPr>
              <a:t>):</a:t>
            </a:r>
          </a:p>
          <a:p>
            <a:pPr marL="0" indent="0">
              <a:buNone/>
            </a:pPr>
            <a:endParaRPr lang="pt-BR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300" dirty="0">
              <a:solidFill>
                <a:schemeClr val="bg1"/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4562083-7D75-C82C-8D0E-EF10BC8F0267}"/>
              </a:ext>
            </a:extLst>
          </p:cNvPr>
          <p:cNvSpPr/>
          <p:nvPr/>
        </p:nvSpPr>
        <p:spPr>
          <a:xfrm>
            <a:off x="6408675" y="2922655"/>
            <a:ext cx="1179322" cy="1106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BTC</a:t>
            </a:r>
          </a:p>
          <a:p>
            <a:pPr algn="ctr"/>
            <a:r>
              <a:rPr lang="pt-BR" sz="1000" dirty="0"/>
              <a:t>2016-10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17CEACE-1BCA-598B-F702-B18D6F3B06E7}"/>
              </a:ext>
            </a:extLst>
          </p:cNvPr>
          <p:cNvSpPr/>
          <p:nvPr/>
        </p:nvSpPr>
        <p:spPr>
          <a:xfrm>
            <a:off x="8279135" y="3005259"/>
            <a:ext cx="1179322" cy="1106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ETH</a:t>
            </a:r>
          </a:p>
          <a:p>
            <a:pPr algn="ctr"/>
            <a:r>
              <a:rPr lang="pt-BR" sz="1000" dirty="0"/>
              <a:t>2017-11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0B0EC6B-3E55-8D38-4F08-FD476D16EE88}"/>
              </a:ext>
            </a:extLst>
          </p:cNvPr>
          <p:cNvSpPr/>
          <p:nvPr/>
        </p:nvSpPr>
        <p:spPr>
          <a:xfrm>
            <a:off x="10023782" y="3066310"/>
            <a:ext cx="1179322" cy="1106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XRP</a:t>
            </a:r>
          </a:p>
          <a:p>
            <a:pPr algn="ctr"/>
            <a:r>
              <a:rPr lang="pt-BR" sz="1000" dirty="0"/>
              <a:t>2017-11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46834E5-85C0-E96D-D976-0C108D5DA068}"/>
              </a:ext>
            </a:extLst>
          </p:cNvPr>
          <p:cNvSpPr/>
          <p:nvPr/>
        </p:nvSpPr>
        <p:spPr>
          <a:xfrm>
            <a:off x="7206836" y="4111287"/>
            <a:ext cx="1179322" cy="1106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SOL</a:t>
            </a:r>
          </a:p>
          <a:p>
            <a:pPr algn="ctr"/>
            <a:r>
              <a:rPr lang="pt-BR" sz="1000" dirty="0"/>
              <a:t>2020-04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3300857-58C6-9070-FC9D-BDC6046DF2C2}"/>
              </a:ext>
            </a:extLst>
          </p:cNvPr>
          <p:cNvSpPr/>
          <p:nvPr/>
        </p:nvSpPr>
        <p:spPr>
          <a:xfrm>
            <a:off x="9324585" y="4172338"/>
            <a:ext cx="1179322" cy="1106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/>
              <a:t>BNB</a:t>
            </a:r>
          </a:p>
          <a:p>
            <a:pPr algn="ctr"/>
            <a:r>
              <a:rPr lang="pt-BR" sz="1000" dirty="0"/>
              <a:t>2017-11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A52A68B-B3BC-030D-59E2-7F19A599D86E}"/>
              </a:ext>
            </a:extLst>
          </p:cNvPr>
          <p:cNvSpPr/>
          <p:nvPr/>
        </p:nvSpPr>
        <p:spPr>
          <a:xfrm>
            <a:off x="6408675" y="2914742"/>
            <a:ext cx="1179322" cy="1106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BTC</a:t>
            </a:r>
          </a:p>
          <a:p>
            <a:pPr algn="ctr"/>
            <a:r>
              <a:rPr lang="pt-BR" sz="1400" b="1" dirty="0"/>
              <a:t>2016-10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9B90255-3B92-5CDA-2BDD-AF7719DE9FA6}"/>
              </a:ext>
            </a:extLst>
          </p:cNvPr>
          <p:cNvSpPr/>
          <p:nvPr/>
        </p:nvSpPr>
        <p:spPr>
          <a:xfrm>
            <a:off x="8279135" y="2997346"/>
            <a:ext cx="1179322" cy="1106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ETH</a:t>
            </a:r>
          </a:p>
          <a:p>
            <a:pPr algn="ctr"/>
            <a:r>
              <a:rPr lang="pt-BR" sz="1400" b="1" dirty="0"/>
              <a:t>2017-11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BAA3BB7-C0FA-C838-623A-B9610B7B3014}"/>
              </a:ext>
            </a:extLst>
          </p:cNvPr>
          <p:cNvSpPr/>
          <p:nvPr/>
        </p:nvSpPr>
        <p:spPr>
          <a:xfrm>
            <a:off x="10023782" y="3058397"/>
            <a:ext cx="1179322" cy="1106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XRP</a:t>
            </a:r>
          </a:p>
          <a:p>
            <a:pPr algn="ctr"/>
            <a:r>
              <a:rPr lang="pt-BR" sz="1400" b="1" dirty="0"/>
              <a:t>2017-11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9656531-073C-9488-A65C-C940D036FB57}"/>
              </a:ext>
            </a:extLst>
          </p:cNvPr>
          <p:cNvSpPr/>
          <p:nvPr/>
        </p:nvSpPr>
        <p:spPr>
          <a:xfrm>
            <a:off x="7206836" y="4103374"/>
            <a:ext cx="1179322" cy="1106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SOL</a:t>
            </a:r>
          </a:p>
          <a:p>
            <a:pPr algn="ctr"/>
            <a:r>
              <a:rPr lang="pt-BR" sz="1400" b="1" dirty="0"/>
              <a:t>2020-04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DA6639C-F3E4-5C83-D91F-A9F319408E70}"/>
              </a:ext>
            </a:extLst>
          </p:cNvPr>
          <p:cNvSpPr/>
          <p:nvPr/>
        </p:nvSpPr>
        <p:spPr>
          <a:xfrm>
            <a:off x="9324585" y="4164425"/>
            <a:ext cx="1179322" cy="11060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BNB</a:t>
            </a:r>
          </a:p>
          <a:p>
            <a:pPr algn="ctr"/>
            <a:r>
              <a:rPr lang="pt-BR" sz="1400" b="1" dirty="0"/>
              <a:t>2017-11</a:t>
            </a:r>
          </a:p>
        </p:txBody>
      </p:sp>
    </p:spTree>
    <p:extLst>
      <p:ext uri="{BB962C8B-B14F-4D97-AF65-F5344CB8AC3E}">
        <p14:creationId xmlns:p14="http://schemas.microsoft.com/office/powerpoint/2010/main" val="3812060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1E0D6-FC0F-580C-CC68-97EEBB1ED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C3B2362-D84B-65BE-1280-7149124C35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AD7C6D-DDBA-72AE-7EAD-ECC9901CB8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5A13E7E-6F80-2288-881D-09D7E1FB05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75BDB98-2737-67A9-380D-3CB5A432288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C8A263D-CA0C-D4DA-25FA-F37144D679E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2D205B3-84D6-0B59-1F3D-BEBA926B44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60A5A1A-C581-7E9D-F178-1609A14B6E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A5BAB6C-DE85-28B3-5ED0-897A63B35ED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F6B022-8CC5-EF39-7D1B-02CDE1850B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A0A50FC-105F-126A-9159-F4B7B7B558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724B043-85B8-1128-EC10-A3637C3E9A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F4D470B-E1FA-8F3D-4D44-D8865C7ACF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28EF69D-3BFF-75CF-F1A0-BD004353FC89}"/>
              </a:ext>
            </a:extLst>
          </p:cNvPr>
          <p:cNvSpPr txBox="1"/>
          <p:nvPr/>
        </p:nvSpPr>
        <p:spPr>
          <a:xfrm>
            <a:off x="821846" y="1468557"/>
            <a:ext cx="4324642" cy="2179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Definições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 Base de Dados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D45FC0C-4B3F-C3DF-22B9-A91B8A4C18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850A072-CCE1-666E-B57E-15FC150DF4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DF5A3A1-CD99-FDB2-4788-002EE5FA5C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594D3BD-4474-22B0-FBFA-89F495BD77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019CDA1-AD09-E714-DADD-C7F9AE4F02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48E202DF-4B74-E23E-9860-B5621B7801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F0F87B5-F79F-D661-DA40-684B3B599F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FD4A743-F68B-3D4F-502B-E17D23C188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6E34B54-04A8-DDE8-D764-A042C57A26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1A7ED65E-B1C3-1B87-1998-BE604C5565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5ADD815-48F1-75CC-4533-19FD54C58E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DFDB17CF-3D8B-BEE5-08B6-C7F15A32D0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AD88E66-DB9D-2662-5142-3DF83FE79B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1C65C6C-084B-6FBC-6D04-0E3D13AE0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392A7BE-063A-9829-D563-618036DC29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566DDEF-A302-1F4F-E44A-00D6C49CFD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8892CA0-06E1-62AC-8355-3F89E87523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0601AB9-C79D-A6D7-08D3-66CC733E8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125" y="2320225"/>
            <a:ext cx="5407343" cy="27051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A partir de 2020 com </a:t>
            </a:r>
            <a:r>
              <a:rPr lang="pt-BR" sz="1300" dirty="0" err="1">
                <a:solidFill>
                  <a:schemeClr val="bg1"/>
                </a:solidFill>
              </a:rPr>
              <a:t>lags</a:t>
            </a:r>
            <a:r>
              <a:rPr lang="pt-BR" sz="1300" dirty="0">
                <a:solidFill>
                  <a:schemeClr val="bg1"/>
                </a:solidFill>
              </a:rPr>
              <a:t> de 7 a 50 – 798 variáveis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A partir de 2020 com </a:t>
            </a:r>
            <a:r>
              <a:rPr lang="pt-BR" sz="1300" dirty="0" err="1">
                <a:solidFill>
                  <a:schemeClr val="bg1"/>
                </a:solidFill>
              </a:rPr>
              <a:t>lags</a:t>
            </a:r>
            <a:r>
              <a:rPr lang="pt-BR" sz="1300" dirty="0">
                <a:solidFill>
                  <a:schemeClr val="bg1"/>
                </a:solidFill>
              </a:rPr>
              <a:t> 7, 14, 21, 28 e </a:t>
            </a:r>
            <a:r>
              <a:rPr lang="pt-BR" sz="1300" dirty="0" err="1">
                <a:solidFill>
                  <a:schemeClr val="bg1"/>
                </a:solidFill>
              </a:rPr>
              <a:t>MMs</a:t>
            </a:r>
            <a:r>
              <a:rPr lang="pt-BR" sz="1300" dirty="0">
                <a:solidFill>
                  <a:schemeClr val="bg1"/>
                </a:solidFill>
              </a:rPr>
              <a:t> 10, 20, 30 – 132 variáveis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A partir de 2022 (pós pandemia) com </a:t>
            </a:r>
            <a:r>
              <a:rPr lang="pt-BR" sz="1300" dirty="0" err="1">
                <a:solidFill>
                  <a:schemeClr val="bg1"/>
                </a:solidFill>
              </a:rPr>
              <a:t>lags</a:t>
            </a:r>
            <a:r>
              <a:rPr lang="pt-BR" sz="1300" dirty="0">
                <a:solidFill>
                  <a:schemeClr val="bg1"/>
                </a:solidFill>
              </a:rPr>
              <a:t> de 7 a 50 – 798 variáveis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A partir de 2022 (pós pandemia) com </a:t>
            </a:r>
            <a:r>
              <a:rPr lang="pt-BR" sz="1300" dirty="0" err="1">
                <a:solidFill>
                  <a:schemeClr val="bg1"/>
                </a:solidFill>
              </a:rPr>
              <a:t>lags</a:t>
            </a:r>
            <a:r>
              <a:rPr lang="pt-BR" sz="1300" dirty="0">
                <a:solidFill>
                  <a:schemeClr val="bg1"/>
                </a:solidFill>
              </a:rPr>
              <a:t> 7, 14, 21, 28 e </a:t>
            </a:r>
            <a:r>
              <a:rPr lang="pt-BR" sz="1300" dirty="0" err="1">
                <a:solidFill>
                  <a:schemeClr val="bg1"/>
                </a:solidFill>
              </a:rPr>
              <a:t>MMs</a:t>
            </a:r>
            <a:r>
              <a:rPr lang="pt-BR" sz="1300" dirty="0">
                <a:solidFill>
                  <a:schemeClr val="bg1"/>
                </a:solidFill>
              </a:rPr>
              <a:t> 10, 20, 30 – 132 variáveis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Todo o histórico de cada cripto (uma base para cada cripto) com </a:t>
            </a:r>
            <a:r>
              <a:rPr lang="pt-BR" sz="1300" dirty="0" err="1">
                <a:solidFill>
                  <a:schemeClr val="bg1"/>
                </a:solidFill>
              </a:rPr>
              <a:t>lags</a:t>
            </a:r>
            <a:r>
              <a:rPr lang="pt-BR" sz="1300" dirty="0">
                <a:solidFill>
                  <a:schemeClr val="bg1"/>
                </a:solidFill>
              </a:rPr>
              <a:t> de 7 a 50 – 798 variáveis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Todo o histórico de cada cripto (uma base para cada cripto) com </a:t>
            </a:r>
            <a:r>
              <a:rPr lang="pt-BR" sz="1300" dirty="0" err="1">
                <a:solidFill>
                  <a:schemeClr val="bg1"/>
                </a:solidFill>
              </a:rPr>
              <a:t>lags</a:t>
            </a:r>
            <a:r>
              <a:rPr lang="pt-BR" sz="1300" dirty="0">
                <a:solidFill>
                  <a:schemeClr val="bg1"/>
                </a:solidFill>
              </a:rPr>
              <a:t> 7, 14, 21, 28 e </a:t>
            </a:r>
            <a:r>
              <a:rPr lang="pt-BR" sz="1300" dirty="0" err="1">
                <a:solidFill>
                  <a:schemeClr val="bg1"/>
                </a:solidFill>
              </a:rPr>
              <a:t>MMs</a:t>
            </a:r>
            <a:r>
              <a:rPr lang="pt-BR" sz="1300" dirty="0">
                <a:solidFill>
                  <a:schemeClr val="bg1"/>
                </a:solidFill>
              </a:rPr>
              <a:t> 10, 20, 30 – 132 variáveis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Somente a bolsa NASDAQ a partir de 2022 com </a:t>
            </a:r>
            <a:r>
              <a:rPr lang="pt-BR" sz="1300" dirty="0" err="1">
                <a:solidFill>
                  <a:schemeClr val="bg1"/>
                </a:solidFill>
              </a:rPr>
              <a:t>lags</a:t>
            </a:r>
            <a:r>
              <a:rPr lang="pt-BR" sz="1300" dirty="0">
                <a:solidFill>
                  <a:schemeClr val="bg1"/>
                </a:solidFill>
              </a:rPr>
              <a:t> de 7 a 50 – 798 variáveis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Somente a bolsa NASDAQ a partir de 2022 com </a:t>
            </a:r>
            <a:r>
              <a:rPr lang="pt-BR" sz="1300" dirty="0" err="1">
                <a:solidFill>
                  <a:schemeClr val="bg1"/>
                </a:solidFill>
              </a:rPr>
              <a:t>lags</a:t>
            </a:r>
            <a:r>
              <a:rPr lang="pt-BR" sz="1300" dirty="0">
                <a:solidFill>
                  <a:schemeClr val="bg1"/>
                </a:solidFill>
              </a:rPr>
              <a:t> 7, 14, 21, 28 e </a:t>
            </a:r>
            <a:r>
              <a:rPr lang="pt-BR" sz="1300" dirty="0" err="1">
                <a:solidFill>
                  <a:schemeClr val="bg1"/>
                </a:solidFill>
              </a:rPr>
              <a:t>MMs</a:t>
            </a:r>
            <a:r>
              <a:rPr lang="pt-BR" sz="1300" dirty="0">
                <a:solidFill>
                  <a:schemeClr val="bg1"/>
                </a:solidFill>
              </a:rPr>
              <a:t> 10, 20, 30 – 132 variáveis</a:t>
            </a:r>
          </a:p>
          <a:p>
            <a:pPr marL="0" indent="0">
              <a:buNone/>
            </a:pPr>
            <a:endParaRPr lang="pt-BR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3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1CA48A-1E90-5786-0364-41646B102C5C}"/>
              </a:ext>
            </a:extLst>
          </p:cNvPr>
          <p:cNvSpPr txBox="1"/>
          <p:nvPr/>
        </p:nvSpPr>
        <p:spPr>
          <a:xfrm>
            <a:off x="1013552" y="3648547"/>
            <a:ext cx="341071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pt-BR" sz="1100" dirty="0">
                <a:solidFill>
                  <a:schemeClr val="bg1"/>
                </a:solidFill>
              </a:rPr>
              <a:t>Estratégia do modelo preditivo: </a:t>
            </a:r>
          </a:p>
          <a:p>
            <a:pPr lvl="1" algn="ctr"/>
            <a:r>
              <a:rPr lang="pt-BR" sz="1100" dirty="0">
                <a:solidFill>
                  <a:schemeClr val="bg1"/>
                </a:solidFill>
              </a:rPr>
              <a:t>Regressão linear múltipla – </a:t>
            </a:r>
            <a:r>
              <a:rPr lang="pt-BR" sz="1100" dirty="0" err="1">
                <a:solidFill>
                  <a:schemeClr val="bg1"/>
                </a:solidFill>
              </a:rPr>
              <a:t>Stepwise</a:t>
            </a:r>
            <a:r>
              <a:rPr lang="pt-BR" sz="1100" dirty="0">
                <a:solidFill>
                  <a:schemeClr val="bg1"/>
                </a:solidFill>
              </a:rPr>
              <a:t> </a:t>
            </a:r>
            <a:r>
              <a:rPr lang="pt-BR" sz="1100" dirty="0" err="1">
                <a:solidFill>
                  <a:schemeClr val="bg1"/>
                </a:solidFill>
              </a:rPr>
              <a:t>Foward</a:t>
            </a:r>
            <a:endParaRPr lang="pt-BR" sz="1100" dirty="0">
              <a:solidFill>
                <a:schemeClr val="bg1"/>
              </a:solidFill>
            </a:endParaRPr>
          </a:p>
          <a:p>
            <a:pPr lvl="1" algn="ctr"/>
            <a:r>
              <a:rPr lang="pt-BR" sz="1050" dirty="0">
                <a:solidFill>
                  <a:schemeClr val="bg1"/>
                </a:solidFill>
              </a:rPr>
              <a:t>P-valor &lt;= 0.10</a:t>
            </a:r>
          </a:p>
          <a:p>
            <a:pPr lvl="1" algn="ctr"/>
            <a:r>
              <a:rPr lang="pt-BR" sz="1050" dirty="0">
                <a:solidFill>
                  <a:schemeClr val="bg1"/>
                </a:solidFill>
              </a:rPr>
              <a:t>VIF &lt;= 10</a:t>
            </a:r>
          </a:p>
        </p:txBody>
      </p:sp>
    </p:spTree>
    <p:extLst>
      <p:ext uri="{BB962C8B-B14F-4D97-AF65-F5344CB8AC3E}">
        <p14:creationId xmlns:p14="http://schemas.microsoft.com/office/powerpoint/2010/main" val="2025245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5ACAF-E88A-CDF0-94BD-C8D496BC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3B14344E-F11D-EA06-FDAC-FEA8E223E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E67CBC-1C7C-23D9-A0D4-C5C443B36A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514" y="-4430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4659ADC-955B-0E93-EC91-451FF342D6AC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BTC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0A8374-404D-B7D8-326C-CBDF9647E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55DEE2-663D-2089-AC2B-F05FBD999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8D2E7F-14AA-C3D6-9E13-D44841925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291052"/>
            <a:ext cx="10506456" cy="6123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O melhor modelo teve um R2 da base de teste mediano de 0,58 e RMSE% de 13,64 com um modelo simplificado pegando somente a bolsa de valores NASDAQ</a:t>
            </a:r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46777238-97E2-FBB1-60D1-B97441172B5C}"/>
              </a:ext>
            </a:extLst>
          </p:cNvPr>
          <p:cNvSpPr txBox="1">
            <a:spLocks/>
          </p:cNvSpPr>
          <p:nvPr/>
        </p:nvSpPr>
        <p:spPr>
          <a:xfrm>
            <a:off x="1039547" y="4780674"/>
            <a:ext cx="10506456" cy="45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BTC_USD_prev</a:t>
            </a:r>
            <a:r>
              <a:rPr lang="pt-BR" sz="1800" b="1" dirty="0">
                <a:solidFill>
                  <a:schemeClr val="bg1"/>
                </a:solidFill>
              </a:rPr>
              <a:t> = -74205.38 + (5.2930) * NASDAQ_EUA_lag_7 + (2.9192) * NASDAQ_EUA_lag_50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014CDE1-897A-435E-8F00-BD6C86BD4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9" y="2463616"/>
            <a:ext cx="12192000" cy="164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49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CAA57D-7C85-0F4D-35DD-06FF4CD79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13750D68-EC6C-8741-837A-AD612894CC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17BD2B-A4F0-77B8-47D0-F6162B0B27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BAEF7B5-4A95-A3EB-50D5-5AAAD995A886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BTC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all_nasdaq_lags_2022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1F0AC8-EB7B-3B54-3124-CDE9A1DAFE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20792D-8F82-B19F-C0C6-B1B55A16A9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616CAB-BE79-6A94-11F8-3C5EAEF57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" y="2121482"/>
            <a:ext cx="5400638" cy="44202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0D86CC0-BA72-4C29-B020-219813DF2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7" y="625683"/>
            <a:ext cx="4905543" cy="58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0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B2C50-7D49-8765-A320-04ED8A12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81F7DFB9-6344-EAA9-FAD7-CD8FE3AEE0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0ED70C-90FF-32F9-2854-B03C24FE71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7682CD-7BF3-86D3-6EE7-53F2DA8D673B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BTC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all_nasdaq_lags_2022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09056A-C63F-AD46-7633-F4725215F6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5D7721-4552-904E-5691-3EC047CDA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CE8B2F3F-8D01-4515-A910-514E9A708F78}"/>
              </a:ext>
            </a:extLst>
          </p:cNvPr>
          <p:cNvSpPr txBox="1">
            <a:spLocks/>
          </p:cNvSpPr>
          <p:nvPr/>
        </p:nvSpPr>
        <p:spPr>
          <a:xfrm>
            <a:off x="922826" y="2647176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BTC_USD_prev</a:t>
            </a:r>
            <a:r>
              <a:rPr lang="pt-BR" sz="1800" b="1" dirty="0">
                <a:solidFill>
                  <a:schemeClr val="bg1"/>
                </a:solidFill>
              </a:rPr>
              <a:t> = -74205.38 + (5.2930) * NASDAQ_EUA_lag_7 + (2.9192) * NASDAQ_EUA_lag_50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210B24-D63B-4AB2-B9E5-146FA988E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506415"/>
            <a:ext cx="3683777" cy="3015066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93372DF-3D9A-4CA9-85FF-9FD2F38D0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3" y="3506415"/>
            <a:ext cx="3376834" cy="1504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BTC_USD é melhor definido por: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(-74.205,38)</a:t>
            </a:r>
            <a:r>
              <a:rPr lang="pt-BR" sz="1600" b="1" dirty="0">
                <a:solidFill>
                  <a:schemeClr val="bg1"/>
                </a:solidFill>
              </a:rPr>
              <a:t> 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5,2930 x </a:t>
            </a:r>
            <a:r>
              <a:rPr lang="pt-BR" sz="1050" b="1" i="1" dirty="0">
                <a:solidFill>
                  <a:schemeClr val="bg1"/>
                </a:solidFill>
              </a:rPr>
              <a:t>NASDAQ_EUA_lag_7  </a:t>
            </a:r>
            <a:r>
              <a:rPr lang="pt-BR" sz="1600" dirty="0">
                <a:solidFill>
                  <a:schemeClr val="bg1"/>
                </a:solidFill>
              </a:rPr>
              <a:t>+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2,9192 x </a:t>
            </a:r>
            <a:r>
              <a:rPr lang="pt-BR" sz="1050" b="1" i="1" dirty="0">
                <a:solidFill>
                  <a:schemeClr val="bg1"/>
                </a:solidFill>
              </a:rPr>
              <a:t>NASDAQ_EUA_lag_50</a:t>
            </a: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6C28470-3B04-463B-848E-836753201538}"/>
              </a:ext>
            </a:extLst>
          </p:cNvPr>
          <p:cNvSpPr txBox="1">
            <a:spLocks/>
          </p:cNvSpPr>
          <p:nvPr/>
        </p:nvSpPr>
        <p:spPr>
          <a:xfrm>
            <a:off x="7666977" y="4258843"/>
            <a:ext cx="3680727" cy="17917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BTC_USD </a:t>
            </a:r>
            <a:r>
              <a:rPr lang="pt-BR" sz="1050" dirty="0">
                <a:solidFill>
                  <a:schemeClr val="bg1"/>
                </a:solidFill>
              </a:rPr>
              <a:t>é o preço do BTC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7 dias atrás</a:t>
            </a:r>
          </a:p>
          <a:p>
            <a:pPr algn="r"/>
            <a:r>
              <a:rPr lang="pt-BR" sz="1100" b="1" i="1" dirty="0">
                <a:solidFill>
                  <a:schemeClr val="bg1"/>
                </a:solidFill>
              </a:rPr>
              <a:t>NASDAQ_EUA_lag_50 </a:t>
            </a:r>
            <a:r>
              <a:rPr lang="pt-BR" sz="1100" dirty="0">
                <a:solidFill>
                  <a:schemeClr val="bg1"/>
                </a:solidFill>
              </a:rPr>
              <a:t>é a pontuação da bolsa da Nasdaq – EUA de 50 dias atrás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EEEAE2-48F4-4D5D-9742-068F3A9E458A}"/>
              </a:ext>
            </a:extLst>
          </p:cNvPr>
          <p:cNvSpPr txBox="1"/>
          <p:nvPr/>
        </p:nvSpPr>
        <p:spPr>
          <a:xfrm>
            <a:off x="4903694" y="5752040"/>
            <a:ext cx="2480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0,5835 </a:t>
            </a:r>
            <a:endParaRPr lang="pt-B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7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9D7632-6766-D7AB-16E5-4890459C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5EE1B57A-187E-4F03-E576-188770EE7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76878-5E79-06DE-5AAD-48BA7259E9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64A8184-1432-82C3-CD90-42689F5F8C53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BTC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all_nasdaq_lags_mms_2022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FA09608-2127-2967-75E1-64FB6D873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3D6F41-CBE0-A6A3-BA5E-74E68163E2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D4E79B-AA57-673B-D6D8-2EC81B67A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066" y="598149"/>
            <a:ext cx="5346786" cy="59436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18EE9E-F32F-F8FB-E7E6-8E4D95003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71" y="2302169"/>
            <a:ext cx="5239481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19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73944-5886-58CC-3A96-15D1A370C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93B3BB7B-1892-324F-048D-8C05C9E8ED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A8D2E1-6DBC-E295-9D70-ADD8A00DE7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325C04-B3D4-B179-BEAE-4B5DA795D630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BTC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all_nasdaq_lags_mms_2022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926960-7493-1B7F-0202-9812AD6B54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7BA927-8782-9F47-A898-9B939768CB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33B6AE52-0AD0-25B0-BB03-BBAE16BEA398}"/>
              </a:ext>
            </a:extLst>
          </p:cNvPr>
          <p:cNvSpPr txBox="1">
            <a:spLocks/>
          </p:cNvSpPr>
          <p:nvPr/>
        </p:nvSpPr>
        <p:spPr>
          <a:xfrm>
            <a:off x="922826" y="2647176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BTC_USD_prev</a:t>
            </a:r>
            <a:r>
              <a:rPr lang="pt-BR" sz="1800" b="1" dirty="0">
                <a:solidFill>
                  <a:schemeClr val="bg1"/>
                </a:solidFill>
              </a:rPr>
              <a:t> = -68.780 + (7.7672) * NASDAQ_EUA_MM_10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D1B3C52-E8DB-07E7-8F4C-6CF16B2FC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2" y="3506415"/>
            <a:ext cx="6347738" cy="1504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O segundo melhor modelo de previsão para o BTC_USD é definido por: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(-68.780)</a:t>
            </a:r>
            <a:r>
              <a:rPr lang="pt-BR" sz="1600" b="1" dirty="0">
                <a:solidFill>
                  <a:schemeClr val="bg1"/>
                </a:solidFill>
              </a:rPr>
              <a:t> 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7,7672 x </a:t>
            </a:r>
            <a:r>
              <a:rPr lang="pt-BR" sz="1050" b="1" i="1" dirty="0">
                <a:solidFill>
                  <a:schemeClr val="bg1"/>
                </a:solidFill>
              </a:rPr>
              <a:t>NASDAQ_EUA_MM_10</a:t>
            </a:r>
            <a:endParaRPr lang="pt-BR" sz="16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63E2DCE-94F8-414E-CE8B-6506CB2F5D78}"/>
              </a:ext>
            </a:extLst>
          </p:cNvPr>
          <p:cNvSpPr txBox="1">
            <a:spLocks/>
          </p:cNvSpPr>
          <p:nvPr/>
        </p:nvSpPr>
        <p:spPr>
          <a:xfrm>
            <a:off x="7666977" y="4626863"/>
            <a:ext cx="3680727" cy="142370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BTC_USD </a:t>
            </a:r>
            <a:r>
              <a:rPr lang="pt-BR" sz="1050" dirty="0">
                <a:solidFill>
                  <a:schemeClr val="bg1"/>
                </a:solidFill>
              </a:rPr>
              <a:t>é o preço do BTC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NASDAQ_EUA_MM_10 </a:t>
            </a:r>
            <a:r>
              <a:rPr lang="pt-BR" sz="1050" dirty="0">
                <a:solidFill>
                  <a:schemeClr val="bg1"/>
                </a:solidFill>
              </a:rPr>
              <a:t>é a pontuação média da bolsa da Nasdaq – EUA de 10 dias atrás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0AFE5C-16AE-CA13-CB15-850514BA46C1}"/>
              </a:ext>
            </a:extLst>
          </p:cNvPr>
          <p:cNvSpPr txBox="1"/>
          <p:nvPr/>
        </p:nvSpPr>
        <p:spPr>
          <a:xfrm>
            <a:off x="4903694" y="5752040"/>
            <a:ext cx="2480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0,5170 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D93E80-E618-BFF1-1F42-DA5633DCB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06" y="3542746"/>
            <a:ext cx="3727618" cy="27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7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327D29-D1D1-BDB4-5860-09C356061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20157A41-0915-CF81-9378-4152BD44A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C81525-B0D8-6415-930B-3976F65729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CB98B80-B084-1621-0674-8B9F4F07ACD4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BTC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all_lags_mms_2020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9B2FC1-5B5F-8796-49A3-564C8E282C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A5BB2C-DA83-CC07-A45A-44B72655C7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655519-A6EA-C660-A3CF-554D19E89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755" y="480060"/>
            <a:ext cx="4975524" cy="5897880"/>
          </a:xfrm>
          <a:prstGeom prst="rect">
            <a:avLst/>
          </a:prstGeom>
        </p:spPr>
      </p:pic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1139A3E8-856F-A457-7A92-F52FDB07E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514600"/>
            <a:ext cx="5006765" cy="375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9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5B7859-A94C-AC4E-BAB6-9923B3653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3E2B137-C0B5-BF0E-CE07-D52D41320B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C43E363-35C8-E5AE-D734-CE466B8B55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2FD6FC8-A2F0-88BC-9903-DA31C33BE8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78FA03D-5AB5-1997-7AD5-95EC34A7048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4A01AFA-72B1-F20D-E12E-8CF2DC7751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1D352DA-E6AE-1187-B938-9F68482503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FF2600C-3398-DACD-41BE-AEE1B07CDD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03BC076-4075-B35F-835B-44857000B7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BC853C-257C-C620-D189-4D64BA7635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BF29DB1-E71A-C9C6-4605-DFF5BBD0A0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12F26ED-5BCF-99FA-3AC2-FAF7371FEC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91FF06D-E286-FF6D-97DD-92F70DCD9A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CB81F42-C036-F0EE-A063-5D909EFD6EFB}"/>
              </a:ext>
            </a:extLst>
          </p:cNvPr>
          <p:cNvSpPr txBox="1"/>
          <p:nvPr/>
        </p:nvSpPr>
        <p:spPr>
          <a:xfrm>
            <a:off x="838200" y="1254953"/>
            <a:ext cx="4324642" cy="28256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Quais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hipóteses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serão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apuradas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B147A1-4849-758E-37AB-34A6DC9C598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3750018-2D4F-FF2E-E5D8-425F369ABF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D3D0792-2FE9-15DD-47F2-E1C6BDBA32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DF6113E-90A6-3184-D420-18C9F9E419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AC310D3-923E-C6CD-9ACF-A0B775B946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B723CB59-0A82-2E59-E3BB-11B798EF56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711191F-A7D3-57D0-E30A-EBA23A6D07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8E87D56-1F64-6B9E-E4EA-F3CACE4A68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F16637B-5775-AE7A-C932-75757A8054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05A47111-595A-17A3-1B29-3AC2A3CC7B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1E3F315-FA0A-FB5F-4F62-118D2DF87E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E7ACCE70-A111-EC3D-4444-C6ABB1E678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5C4EA7E-20F0-4B90-E654-42E5F551B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7385C97-FFA2-128C-D175-022B7765A7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C72F470-98A7-A3BE-934E-F0CA8077E0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181ACC-891F-96C4-987C-C63199BDDC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8E38B5B-7504-43A7-843D-38C0C3B255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F8A130-EC94-4D89-DF4E-FF088BDED48E}"/>
              </a:ext>
            </a:extLst>
          </p:cNvPr>
          <p:cNvSpPr txBox="1"/>
          <p:nvPr/>
        </p:nvSpPr>
        <p:spPr>
          <a:xfrm>
            <a:off x="6343621" y="2264677"/>
            <a:ext cx="48594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</a:rPr>
              <a:t>Hipótese 1: A variação das criptomoedas é sensível ao comportamento das bolsas tradicionais e principais moedas transacionadas no mundo;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dirty="0">
                <a:solidFill>
                  <a:schemeClr val="bg1"/>
                </a:solidFill>
              </a:rPr>
              <a:t>Hipótese 2: A variação das criptomoedas é influenciada de forma não linear pela variação das bolsas e moedas estudadas.</a:t>
            </a:r>
          </a:p>
        </p:txBody>
      </p:sp>
    </p:spTree>
    <p:extLst>
      <p:ext uri="{BB962C8B-B14F-4D97-AF65-F5344CB8AC3E}">
        <p14:creationId xmlns:p14="http://schemas.microsoft.com/office/powerpoint/2010/main" val="1751233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72AFA-6CE0-2615-5354-A7D61681C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73153639-2254-936D-C2D6-0BC2FAD544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239326-6FA7-5655-4AC4-0210CAA482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26EEAB-109D-3A2E-8C94-A53A152A7FE0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BTC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all_lags_mms_2020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5E92B7-ABC4-2E89-B199-435CA9FE26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CE1A7F-AD91-20AB-D912-3A8D5BF042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DA8DC1DF-B300-80C8-FDE2-7E48BF24F875}"/>
              </a:ext>
            </a:extLst>
          </p:cNvPr>
          <p:cNvSpPr txBox="1">
            <a:spLocks/>
          </p:cNvSpPr>
          <p:nvPr/>
        </p:nvSpPr>
        <p:spPr>
          <a:xfrm>
            <a:off x="922826" y="2647176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BTC_USD_prev</a:t>
            </a:r>
            <a:r>
              <a:rPr lang="pt-BR" sz="1800" b="1" dirty="0">
                <a:solidFill>
                  <a:schemeClr val="bg1"/>
                </a:solidFill>
              </a:rPr>
              <a:t> = -440,0559 + (3,5351) * NASDAQ_EUA_lag_7 + (-379.915,53) * BRL_USD_lag_7 +  (4,6510) * NYSE_EUA_lag_7 + (-24,8361) * Shanghai_SSE_China_lag_7 + (1,7182) * HangSeng_China_MM_10 + (1,1293) * Nikkei_Japao_MM_30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60DD629-60B6-BFC6-B05C-720C1933C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2" y="3506414"/>
            <a:ext cx="5981977" cy="20897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O terceiro melhor modelo de previsão para o BTC_USD é definido por: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-440,0559 </a:t>
            </a:r>
            <a:r>
              <a:rPr lang="pt-BR" sz="1600" b="1" dirty="0">
                <a:solidFill>
                  <a:schemeClr val="bg1"/>
                </a:solidFill>
              </a:rPr>
              <a:t>+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(3,5351) </a:t>
            </a:r>
            <a:r>
              <a:rPr lang="pt-BR" sz="1600" b="1" dirty="0">
                <a:solidFill>
                  <a:schemeClr val="bg1"/>
                </a:solidFill>
              </a:rPr>
              <a:t>* </a:t>
            </a:r>
            <a:r>
              <a:rPr lang="pt-BR" sz="1000" b="1" i="1" dirty="0">
                <a:solidFill>
                  <a:schemeClr val="bg1"/>
                </a:solidFill>
              </a:rPr>
              <a:t>NASDAQ_EUA_lag_7  </a:t>
            </a:r>
            <a:r>
              <a:rPr lang="pt-BR" sz="1600" b="1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(-379.915,53) </a:t>
            </a:r>
            <a:r>
              <a:rPr lang="pt-BR" sz="1600" b="1" dirty="0">
                <a:solidFill>
                  <a:schemeClr val="bg1"/>
                </a:solidFill>
              </a:rPr>
              <a:t>* </a:t>
            </a:r>
            <a:r>
              <a:rPr lang="pt-BR" sz="900" b="1" i="1" dirty="0">
                <a:solidFill>
                  <a:schemeClr val="bg1"/>
                </a:solidFill>
              </a:rPr>
              <a:t>BRL_USD_lag_7  </a:t>
            </a:r>
            <a:r>
              <a:rPr lang="pt-BR" sz="1600" b="1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(4,6510) </a:t>
            </a:r>
            <a:r>
              <a:rPr lang="pt-BR" sz="1600" b="1" dirty="0">
                <a:solidFill>
                  <a:schemeClr val="bg1"/>
                </a:solidFill>
              </a:rPr>
              <a:t>* </a:t>
            </a:r>
            <a:r>
              <a:rPr lang="pt-BR" sz="900" b="1" i="1" dirty="0">
                <a:solidFill>
                  <a:schemeClr val="bg1"/>
                </a:solidFill>
              </a:rPr>
              <a:t>NYSE_EUA_lag_7  </a:t>
            </a:r>
            <a:r>
              <a:rPr lang="pt-BR" sz="1600" b="1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(-24,8361) </a:t>
            </a:r>
            <a:r>
              <a:rPr lang="pt-BR" sz="1600" b="1" dirty="0">
                <a:solidFill>
                  <a:schemeClr val="bg1"/>
                </a:solidFill>
              </a:rPr>
              <a:t>* </a:t>
            </a:r>
            <a:r>
              <a:rPr lang="pt-BR" sz="900" b="1" i="1" dirty="0">
                <a:solidFill>
                  <a:schemeClr val="bg1"/>
                </a:solidFill>
              </a:rPr>
              <a:t>Shanghai_SSE_China_lag_7  </a:t>
            </a:r>
            <a:r>
              <a:rPr lang="pt-BR" sz="1600" b="1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(1,7182) </a:t>
            </a:r>
            <a:r>
              <a:rPr lang="pt-BR" sz="1600" b="1" dirty="0">
                <a:solidFill>
                  <a:schemeClr val="bg1"/>
                </a:solidFill>
              </a:rPr>
              <a:t>* </a:t>
            </a:r>
            <a:r>
              <a:rPr lang="pt-BR" sz="900" b="1" i="1" dirty="0">
                <a:solidFill>
                  <a:schemeClr val="bg1"/>
                </a:solidFill>
              </a:rPr>
              <a:t>HangSeng_China_MM_10  </a:t>
            </a:r>
            <a:r>
              <a:rPr lang="pt-BR" sz="1600" b="1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(1,1293) </a:t>
            </a:r>
            <a:r>
              <a:rPr lang="pt-BR" sz="1600" b="1" dirty="0">
                <a:solidFill>
                  <a:schemeClr val="bg1"/>
                </a:solidFill>
              </a:rPr>
              <a:t>* </a:t>
            </a:r>
            <a:r>
              <a:rPr lang="pt-BR" sz="900" b="1" i="1" dirty="0">
                <a:solidFill>
                  <a:schemeClr val="bg1"/>
                </a:solidFill>
              </a:rPr>
              <a:t>Nikkei_Japao_MM_30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EB2BA53-3F3E-540D-FD4C-E7A9F9BBEDEF}"/>
              </a:ext>
            </a:extLst>
          </p:cNvPr>
          <p:cNvSpPr txBox="1">
            <a:spLocks/>
          </p:cNvSpPr>
          <p:nvPr/>
        </p:nvSpPr>
        <p:spPr>
          <a:xfrm>
            <a:off x="7666977" y="3960860"/>
            <a:ext cx="3945903" cy="2308813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BTC_USD </a:t>
            </a:r>
            <a:r>
              <a:rPr lang="pt-BR" sz="1050" dirty="0">
                <a:solidFill>
                  <a:schemeClr val="bg1"/>
                </a:solidFill>
              </a:rPr>
              <a:t>é o preço do BTC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7 dias atrás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BRL_USD_lag_7 </a:t>
            </a:r>
            <a:r>
              <a:rPr lang="pt-BR" sz="1050" i="1" dirty="0">
                <a:solidFill>
                  <a:schemeClr val="bg1"/>
                </a:solidFill>
              </a:rPr>
              <a:t>é o preço do real em dólar americano de 10 dias atrás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NYSE_EUA_lag_7</a:t>
            </a:r>
            <a:r>
              <a:rPr lang="pt-BR" sz="1050" dirty="0">
                <a:solidFill>
                  <a:schemeClr val="bg1"/>
                </a:solidFill>
              </a:rPr>
              <a:t> é a pontuação da bolsa da Nyse – EUA de 7 dias atrás</a:t>
            </a:r>
            <a:endParaRPr lang="pt-BR" sz="1050" b="1" i="1" dirty="0">
              <a:solidFill>
                <a:schemeClr val="bg1"/>
              </a:solidFill>
            </a:endParaRP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Shanghai_SSE_China_lag_7</a:t>
            </a:r>
            <a:r>
              <a:rPr lang="pt-BR" sz="1050" dirty="0">
                <a:solidFill>
                  <a:schemeClr val="bg1"/>
                </a:solidFill>
              </a:rPr>
              <a:t> é a pontuação da bolsa da Shanghai – China de 7 dias atrás</a:t>
            </a:r>
            <a:endParaRPr lang="pt-BR" sz="1050" b="1" i="1" dirty="0">
              <a:solidFill>
                <a:schemeClr val="bg1"/>
              </a:solidFill>
            </a:endParaRP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HangSeng_China_MM_10 </a:t>
            </a:r>
            <a:r>
              <a:rPr lang="pt-BR" sz="1050" dirty="0">
                <a:solidFill>
                  <a:schemeClr val="bg1"/>
                </a:solidFill>
              </a:rPr>
              <a:t>é a pontuação média da bolsa da Hang Seng– China de 10 dias atrás</a:t>
            </a:r>
            <a:endParaRPr lang="pt-BR" sz="1050" b="1" i="1" dirty="0">
              <a:solidFill>
                <a:schemeClr val="bg1"/>
              </a:solidFill>
            </a:endParaRP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Nikkei_Japao_MM_30 </a:t>
            </a:r>
            <a:r>
              <a:rPr lang="pt-BR" sz="1050" dirty="0">
                <a:solidFill>
                  <a:schemeClr val="bg1"/>
                </a:solidFill>
              </a:rPr>
              <a:t>é a pontuação média da bolsa da Nikkei – Japão de 30 dias atrás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7777DB2-9909-00C5-3D2B-D338E8E3DB7E}"/>
              </a:ext>
            </a:extLst>
          </p:cNvPr>
          <p:cNvSpPr txBox="1"/>
          <p:nvPr/>
        </p:nvSpPr>
        <p:spPr>
          <a:xfrm>
            <a:off x="4903694" y="5752040"/>
            <a:ext cx="2480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0,2137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8" name="Imagem 7" descr="Gráfico&#10;&#10;O conteúdo gerado por IA pode estar incorreto.">
            <a:extLst>
              <a:ext uri="{FF2B5EF4-FFF2-40B4-BE49-F238E27FC236}">
                <a16:creationId xmlns:a16="http://schemas.microsoft.com/office/drawing/2014/main" id="{3609A495-93EA-B712-A530-E4B4CB9FA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3429000"/>
            <a:ext cx="3787565" cy="28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01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0E1973-BDEE-CF73-28B0-3BD4BDD3A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76233DC7-FE02-6295-FC8F-C9C82184F1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2D15E6-12DF-FC0B-8A20-19CFF600E0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8A208B7-9F74-EC7B-DF13-4C59BEA35680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BTC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all_lags_2020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9FAB97-D84A-CD92-B5F6-0D5C0E7BFD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ABFDD7-AFF7-47DE-E925-ECAC9DCA2D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B76B0CC-43F6-7BE0-0B20-D80014920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536" y="461961"/>
            <a:ext cx="4773168" cy="6055511"/>
          </a:xfrm>
          <a:prstGeom prst="rect">
            <a:avLst/>
          </a:prstGeom>
        </p:spPr>
      </p:pic>
      <p:pic>
        <p:nvPicPr>
          <p:cNvPr id="9" name="Imagem 8" descr="Gráfico&#10;&#10;O conteúdo gerado por IA pode estar incorreto.">
            <a:extLst>
              <a:ext uri="{FF2B5EF4-FFF2-40B4-BE49-F238E27FC236}">
                <a16:creationId xmlns:a16="http://schemas.microsoft.com/office/drawing/2014/main" id="{37EE3FD0-81D1-0988-018E-DE414B75B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89" y="2384826"/>
            <a:ext cx="5502263" cy="41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2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D13717-3D53-F43A-ED88-F2AB61D1C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E988AE55-B6E9-1261-631E-E26A69FD55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012D28-8E39-727B-E73E-EC59BCB4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761A929-E533-50AA-DB1D-0944B4240F43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BTC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all_lags_2020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54C629-0938-BD18-3399-398ECCD364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EAB180-E6FC-8732-6C75-F1FFD12A25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EF4EC862-764F-3CAE-5818-19BB857729EE}"/>
              </a:ext>
            </a:extLst>
          </p:cNvPr>
          <p:cNvSpPr txBox="1">
            <a:spLocks/>
          </p:cNvSpPr>
          <p:nvPr/>
        </p:nvSpPr>
        <p:spPr>
          <a:xfrm>
            <a:off x="922826" y="2647176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BTC_USD_prev</a:t>
            </a:r>
            <a:r>
              <a:rPr lang="pt-BR" sz="1800" b="1" dirty="0">
                <a:solidFill>
                  <a:schemeClr val="bg1"/>
                </a:solidFill>
              </a:rPr>
              <a:t> = -138743.91 + (3,7409) * NASDAQ_EUA_lag_7 + (-466.922,13) * BRL_USD_lag_7 +  (</a:t>
            </a:r>
            <a:r>
              <a:rPr lang="pt-BR" sz="1800" dirty="0">
                <a:solidFill>
                  <a:schemeClr val="bg1"/>
                </a:solidFill>
              </a:rPr>
              <a:t>1,8040</a:t>
            </a:r>
            <a:r>
              <a:rPr lang="pt-BR" sz="1800" b="1" dirty="0">
                <a:solidFill>
                  <a:schemeClr val="bg1"/>
                </a:solidFill>
              </a:rPr>
              <a:t>) * Nikkei_Japao_lag_50 + (1.101.099,02) * CNY_USD_lag_50 + (-16,2496) * Shanghai_SSE_China_lag_50 +  (67.040,08) * GBP_USD_lag_7 + (-2,6849) * Shenzhen_China_lag_7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3E5A6B5-8FB0-ABD9-B0C4-D680E7887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2" y="3506414"/>
            <a:ext cx="5981977" cy="208971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O quarto melhor modelo de previsão para o BTC_USD é definido por: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-138.743,91 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(3,7409) * </a:t>
            </a:r>
            <a:r>
              <a:rPr lang="pt-BR" sz="1100" b="1" i="1" dirty="0">
                <a:solidFill>
                  <a:schemeClr val="bg1"/>
                </a:solidFill>
              </a:rPr>
              <a:t>NASDAQ_EUA_lag_7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(-466.922,13) * </a:t>
            </a:r>
            <a:r>
              <a:rPr lang="pt-BR" sz="1100" b="1" i="1" dirty="0">
                <a:solidFill>
                  <a:schemeClr val="bg1"/>
                </a:solidFill>
              </a:rPr>
              <a:t>BRL_USD_lag_7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(1,8040) * </a:t>
            </a:r>
            <a:r>
              <a:rPr lang="pt-BR" sz="1100" b="1" i="1" dirty="0">
                <a:solidFill>
                  <a:schemeClr val="bg1"/>
                </a:solidFill>
              </a:rPr>
              <a:t>Nikkei_Japao_lag_50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(1.101.099,02) * </a:t>
            </a:r>
            <a:r>
              <a:rPr lang="pt-BR" sz="1100" b="1" i="1" dirty="0">
                <a:solidFill>
                  <a:schemeClr val="bg1"/>
                </a:solidFill>
              </a:rPr>
              <a:t>CNY_USD_lag_50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(-16,2496) * </a:t>
            </a:r>
            <a:r>
              <a:rPr lang="pt-BR" sz="1100" b="1" i="1" dirty="0">
                <a:solidFill>
                  <a:schemeClr val="bg1"/>
                </a:solidFill>
              </a:rPr>
              <a:t>Shanghai_SSE_China_lag_50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(67.040,08) * </a:t>
            </a:r>
            <a:r>
              <a:rPr lang="pt-BR" sz="1100" b="1" i="1" dirty="0">
                <a:solidFill>
                  <a:schemeClr val="bg1"/>
                </a:solidFill>
              </a:rPr>
              <a:t>GBP_USD_lag_7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(-2,6849) * </a:t>
            </a:r>
            <a:r>
              <a:rPr lang="pt-BR" sz="1100" b="1" i="1" dirty="0">
                <a:solidFill>
                  <a:schemeClr val="bg1"/>
                </a:solidFill>
              </a:rPr>
              <a:t>Shenzhen_China_lag_7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6AB6D38-48BF-BD56-4C13-A458881532EF}"/>
              </a:ext>
            </a:extLst>
          </p:cNvPr>
          <p:cNvSpPr txBox="1">
            <a:spLocks/>
          </p:cNvSpPr>
          <p:nvPr/>
        </p:nvSpPr>
        <p:spPr>
          <a:xfrm>
            <a:off x="7666977" y="3960860"/>
            <a:ext cx="3945903" cy="2308813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BTC_USD </a:t>
            </a:r>
            <a:r>
              <a:rPr lang="pt-BR" sz="1050" dirty="0">
                <a:solidFill>
                  <a:schemeClr val="bg1"/>
                </a:solidFill>
              </a:rPr>
              <a:t>é o preço do BTC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7 dias atrás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BRL_USD_lag_7 </a:t>
            </a:r>
            <a:r>
              <a:rPr lang="pt-BR" sz="1050" i="1" dirty="0">
                <a:solidFill>
                  <a:schemeClr val="bg1"/>
                </a:solidFill>
              </a:rPr>
              <a:t>é o preço do real em dólar americano de 10 dias atrás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Nikkei_Japao_lag_50</a:t>
            </a:r>
            <a:r>
              <a:rPr lang="pt-BR" sz="1050" dirty="0">
                <a:solidFill>
                  <a:schemeClr val="bg1"/>
                </a:solidFill>
              </a:rPr>
              <a:t> é a pontuação da bolsa da Nikkei – Japão de 50 dias atrás</a:t>
            </a:r>
            <a:endParaRPr lang="pt-BR" sz="1050" i="1" dirty="0">
              <a:solidFill>
                <a:schemeClr val="bg1"/>
              </a:solidFill>
            </a:endParaRP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CNY_USD_lag_50 </a:t>
            </a:r>
            <a:r>
              <a:rPr lang="pt-BR" sz="1050" i="1" dirty="0">
                <a:solidFill>
                  <a:schemeClr val="bg1"/>
                </a:solidFill>
              </a:rPr>
              <a:t>é o preço do yuan chines em dólar americano de 50 dias atrás</a:t>
            </a:r>
            <a:endParaRPr lang="pt-BR" sz="1050" b="1" i="1" dirty="0">
              <a:solidFill>
                <a:schemeClr val="bg1"/>
              </a:solidFill>
            </a:endParaRP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Shanghai_SSE_China_lag_50</a:t>
            </a:r>
            <a:r>
              <a:rPr lang="pt-BR" sz="1050" dirty="0">
                <a:solidFill>
                  <a:schemeClr val="bg1"/>
                </a:solidFill>
              </a:rPr>
              <a:t> é a pontuação da bolsa da Shanghai – China de 50 dias atrás</a:t>
            </a:r>
            <a:endParaRPr lang="pt-BR" sz="1050" b="1" i="1" dirty="0">
              <a:solidFill>
                <a:schemeClr val="bg1"/>
              </a:solidFill>
            </a:endParaRP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GBP_USD_lag_7 </a:t>
            </a:r>
            <a:r>
              <a:rPr lang="pt-BR" sz="1050" i="1" dirty="0">
                <a:solidFill>
                  <a:schemeClr val="bg1"/>
                </a:solidFill>
              </a:rPr>
              <a:t>é o preço da libra em dólar americano de 7 dias atrás</a:t>
            </a:r>
            <a:endParaRPr lang="pt-BR" sz="1050" dirty="0">
              <a:solidFill>
                <a:schemeClr val="bg1"/>
              </a:solidFill>
            </a:endParaRP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Shenzhen_China_lag_7</a:t>
            </a:r>
            <a:r>
              <a:rPr lang="pt-BR" sz="1050" dirty="0">
                <a:solidFill>
                  <a:schemeClr val="bg1"/>
                </a:solidFill>
              </a:rPr>
              <a:t> é a pontuação da bolsa da Shenzhen – China de 7 dias atrás</a:t>
            </a:r>
            <a:endParaRPr lang="pt-BR" sz="1050" b="1" i="1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F59B39-962D-A693-625C-0AF380AE0948}"/>
              </a:ext>
            </a:extLst>
          </p:cNvPr>
          <p:cNvSpPr txBox="1"/>
          <p:nvPr/>
        </p:nvSpPr>
        <p:spPr>
          <a:xfrm>
            <a:off x="4903694" y="5752040"/>
            <a:ext cx="29327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-0,0115, o que indica a inviabilidade do modelo aplicado.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4E9C31-C03A-6D86-C42A-801B0BD29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3429000"/>
            <a:ext cx="3945903" cy="29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99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5ACAF-E88A-CDF0-94BD-C8D496BC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3B14344E-F11D-EA06-FDAC-FEA8E223E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E67CBC-1C7C-23D9-A0D4-C5C443B36A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514" y="-4430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4659ADC-955B-0E93-EC91-451FF342D6AC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ETH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0A8374-404D-B7D8-326C-CBDF9647E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55DEE2-663D-2089-AC2B-F05FBD999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8D2E7F-14AA-C3D6-9E13-D44841925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291052"/>
            <a:ext cx="10506456" cy="6123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O melhor modelo teve um R2 da base de teste mediano de 0,6002 e RMSE% de 359,1742 com um modelo simplificado pegando diversos </a:t>
            </a:r>
            <a:r>
              <a:rPr lang="pt-BR" sz="1800" dirty="0" err="1">
                <a:solidFill>
                  <a:schemeClr val="bg1"/>
                </a:solidFill>
              </a:rPr>
              <a:t>lags</a:t>
            </a:r>
            <a:r>
              <a:rPr lang="pt-BR" sz="1800" dirty="0">
                <a:solidFill>
                  <a:schemeClr val="bg1"/>
                </a:solidFill>
              </a:rPr>
              <a:t> na linha do tempo</a:t>
            </a:r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46777238-97E2-FBB1-60D1-B97441172B5C}"/>
              </a:ext>
            </a:extLst>
          </p:cNvPr>
          <p:cNvSpPr txBox="1">
            <a:spLocks/>
          </p:cNvSpPr>
          <p:nvPr/>
        </p:nvSpPr>
        <p:spPr>
          <a:xfrm>
            <a:off x="1030403" y="4569404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ETH_USD_prev</a:t>
            </a:r>
            <a:r>
              <a:rPr lang="pt-BR" sz="1800" b="1" dirty="0">
                <a:solidFill>
                  <a:schemeClr val="bg1"/>
                </a:solidFill>
              </a:rPr>
              <a:t> = -1014.22 + (0.46) * NASDAQ_EUA_lag_7 + (-0.39) * LondonStock_ReinoUnido_lag_7 +</a:t>
            </a:r>
          </a:p>
          <a:p>
            <a:pPr marL="0" indent="0" algn="ctr">
              <a:buNone/>
            </a:pPr>
            <a:r>
              <a:rPr lang="pt-BR" sz="1800" b="1" dirty="0">
                <a:solidFill>
                  <a:schemeClr val="bg1"/>
                </a:solidFill>
              </a:rPr>
              <a:t> (-0.24) * LondonStock_ReinoUnido_lag_42 + (0.11) * NYSE_EUA_lag_43 + (6564.91) * BRL_USD_lag_50 + (-0.01) * Ibovespa_BR_lag_7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14DF7B-0CE0-454C-9DC6-FF858DE24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6716"/>
            <a:ext cx="12192000" cy="16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7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5A716-43C2-1DA9-6B84-09F128FE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104BF9DF-5851-F1FC-08C8-80D508CF4F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88F866-A88B-7063-44CC-3D55DA06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C5D578-D74C-88F2-2805-C4BA4E78F87A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ETH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all_lags_2020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64EE95-4761-289A-4E37-E6C33EC1A7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418D67-D138-7634-6109-723F62B74D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F46AD7-D837-41C7-8FC1-8E6B67A1E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96861"/>
            <a:ext cx="5593170" cy="58033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5FAFC5C-8D91-4B68-A5DA-BF464456E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46" y="2456742"/>
            <a:ext cx="5093388" cy="37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27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B2C50-7D49-8765-A320-04ED8A12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81F7DFB9-6344-EAA9-FAD7-CD8FE3AEE0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0ED70C-90FF-32F9-2854-B03C24FE71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-8312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7682CD-7BF3-86D3-6EE7-53F2DA8D673B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ETH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all_lags_2020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09056A-C63F-AD46-7633-F4725215F6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5D7721-4552-904E-5691-3EC047CDA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CE8B2F3F-8D01-4515-A910-514E9A708F78}"/>
              </a:ext>
            </a:extLst>
          </p:cNvPr>
          <p:cNvSpPr txBox="1">
            <a:spLocks/>
          </p:cNvSpPr>
          <p:nvPr/>
        </p:nvSpPr>
        <p:spPr>
          <a:xfrm>
            <a:off x="970451" y="2474173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ETH_USD_prev</a:t>
            </a:r>
            <a:r>
              <a:rPr lang="pt-BR" sz="1800" b="1" dirty="0">
                <a:solidFill>
                  <a:schemeClr val="bg1"/>
                </a:solidFill>
              </a:rPr>
              <a:t> = -1014.22 + (0.46) * NASDAQ_EUA_lag_7 + (-0.39) * LondonStock_ReinoUnido_lag_7 +</a:t>
            </a:r>
          </a:p>
          <a:p>
            <a:pPr marL="0" indent="0" algn="ctr">
              <a:buNone/>
            </a:pPr>
            <a:r>
              <a:rPr lang="pt-BR" sz="1800" b="1" dirty="0">
                <a:solidFill>
                  <a:schemeClr val="bg1"/>
                </a:solidFill>
              </a:rPr>
              <a:t> (-0.24) * LondonStock_ReinoUnido_lag_42 + (0.11) * NYSE_EUA_lag_43 + (6564.91) * BRL_USD_lag_50 + (-0.01) * Ibovespa_BR_lag_7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93372DF-3D9A-4CA9-85FF-9FD2F38D0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3" y="3506414"/>
            <a:ext cx="3376834" cy="20180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ETH_USD é melhor definido por: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(-1.014,22) +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(0.46) x </a:t>
            </a:r>
            <a:r>
              <a:rPr lang="pt-BR" sz="1400" b="1" i="1" dirty="0">
                <a:solidFill>
                  <a:schemeClr val="bg1"/>
                </a:solidFill>
              </a:rPr>
              <a:t>NASDAQ_EUA_lag_7 </a:t>
            </a:r>
            <a:r>
              <a:rPr lang="pt-BR" sz="1600" dirty="0">
                <a:solidFill>
                  <a:schemeClr val="bg1"/>
                </a:solidFill>
              </a:rPr>
              <a:t>+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(-0.39) x </a:t>
            </a:r>
            <a:r>
              <a:rPr lang="pt-BR" sz="1400" b="1" i="1" dirty="0">
                <a:solidFill>
                  <a:schemeClr val="bg1"/>
                </a:solidFill>
              </a:rPr>
              <a:t>LondonStock_ReinoUnido_lag_7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 (-0.24) x </a:t>
            </a:r>
            <a:r>
              <a:rPr lang="pt-BR" sz="1400" b="1" dirty="0">
                <a:solidFill>
                  <a:schemeClr val="bg1"/>
                </a:solidFill>
              </a:rPr>
              <a:t>LondonStock_ReinoUnido_lag_42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 (0.11) x </a:t>
            </a:r>
            <a:r>
              <a:rPr lang="pt-BR" sz="1400" b="1" i="1" dirty="0">
                <a:solidFill>
                  <a:schemeClr val="bg1"/>
                </a:solidFill>
              </a:rPr>
              <a:t>NYSE_EUA_lag_43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(6564.91) x </a:t>
            </a:r>
            <a:r>
              <a:rPr lang="pt-BR" sz="1400" b="1" i="1" dirty="0">
                <a:solidFill>
                  <a:schemeClr val="bg1"/>
                </a:solidFill>
              </a:rPr>
              <a:t>BRL_USD_lag_50 </a:t>
            </a:r>
            <a:r>
              <a:rPr lang="pt-BR" sz="1600" dirty="0">
                <a:solidFill>
                  <a:schemeClr val="bg1"/>
                </a:solidFill>
              </a:rPr>
              <a:t>+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(-0.01) x </a:t>
            </a:r>
            <a:r>
              <a:rPr lang="pt-BR" sz="1400" b="1" i="1" dirty="0">
                <a:solidFill>
                  <a:schemeClr val="bg1"/>
                </a:solidFill>
              </a:rPr>
              <a:t>Ibovespa_BR_lag_7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6C28470-3B04-463B-848E-836753201538}"/>
              </a:ext>
            </a:extLst>
          </p:cNvPr>
          <p:cNvSpPr txBox="1">
            <a:spLocks/>
          </p:cNvSpPr>
          <p:nvPr/>
        </p:nvSpPr>
        <p:spPr>
          <a:xfrm>
            <a:off x="7666977" y="4086225"/>
            <a:ext cx="3680727" cy="2362200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ETH_USD </a:t>
            </a:r>
            <a:r>
              <a:rPr lang="pt-BR" sz="1050" dirty="0">
                <a:solidFill>
                  <a:schemeClr val="bg1"/>
                </a:solidFill>
              </a:rPr>
              <a:t>é o preço do ETH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7 dias atrás</a:t>
            </a:r>
          </a:p>
          <a:p>
            <a:pPr algn="r"/>
            <a:r>
              <a:rPr lang="pt-BR" sz="1100" b="1" i="1" dirty="0">
                <a:solidFill>
                  <a:schemeClr val="bg1"/>
                </a:solidFill>
              </a:rPr>
              <a:t>LondonStock_ReinoUnido_lag_7  </a:t>
            </a:r>
            <a:r>
              <a:rPr lang="pt-BR" sz="1100" dirty="0">
                <a:solidFill>
                  <a:schemeClr val="bg1"/>
                </a:solidFill>
              </a:rPr>
              <a:t>é a pontuação da bolsa da London Stock – Reino Unido de 7 dias atrás</a:t>
            </a:r>
          </a:p>
          <a:p>
            <a:pPr algn="r"/>
            <a:r>
              <a:rPr lang="pt-BR" sz="1100" b="1" i="1" dirty="0">
                <a:solidFill>
                  <a:schemeClr val="bg1"/>
                </a:solidFill>
              </a:rPr>
              <a:t>LondonStock_ReinoUnido_lag_42 </a:t>
            </a:r>
            <a:r>
              <a:rPr lang="pt-BR" sz="1100" dirty="0">
                <a:solidFill>
                  <a:schemeClr val="bg1"/>
                </a:solidFill>
              </a:rPr>
              <a:t>é a pontuação da bolsa da London Stock – Reino Unido de 42 dias atrás</a:t>
            </a:r>
            <a:endParaRPr lang="pt-BR" sz="1100" b="1" i="1" dirty="0">
              <a:solidFill>
                <a:schemeClr val="bg1"/>
              </a:solidFill>
            </a:endParaRPr>
          </a:p>
          <a:p>
            <a:pPr algn="r"/>
            <a:r>
              <a:rPr lang="pt-BR" sz="1100" b="1" i="1" dirty="0">
                <a:solidFill>
                  <a:schemeClr val="bg1"/>
                </a:solidFill>
              </a:rPr>
              <a:t>NYSE_EUA_lag_43 </a:t>
            </a:r>
            <a:r>
              <a:rPr lang="pt-BR" sz="1100" dirty="0">
                <a:solidFill>
                  <a:schemeClr val="bg1"/>
                </a:solidFill>
              </a:rPr>
              <a:t>é a pontuação da bolsa da </a:t>
            </a:r>
            <a:r>
              <a:rPr lang="pt-BR" sz="1100" dirty="0" err="1">
                <a:solidFill>
                  <a:schemeClr val="bg1"/>
                </a:solidFill>
              </a:rPr>
              <a:t>Nyse</a:t>
            </a:r>
            <a:r>
              <a:rPr lang="pt-BR" sz="1100" dirty="0">
                <a:solidFill>
                  <a:schemeClr val="bg1"/>
                </a:solidFill>
              </a:rPr>
              <a:t> – EUA de 43 dias atrás</a:t>
            </a:r>
            <a:endParaRPr lang="pt-BR" sz="1100" b="1" i="1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pt-BR" sz="1100" b="1" i="1" dirty="0">
                <a:solidFill>
                  <a:schemeClr val="bg1"/>
                </a:solidFill>
              </a:rPr>
              <a:t>BRL_USD_lag_50 </a:t>
            </a:r>
            <a:r>
              <a:rPr lang="pt-BR" sz="1100" dirty="0">
                <a:solidFill>
                  <a:schemeClr val="bg1"/>
                </a:solidFill>
              </a:rPr>
              <a:t>é o valor em USD da moeda BRL de 50 dias atrás</a:t>
            </a:r>
          </a:p>
          <a:p>
            <a:pPr marL="0" indent="0" algn="r">
              <a:buNone/>
            </a:pPr>
            <a:r>
              <a:rPr lang="pt-BR" sz="1100" b="1" i="1" dirty="0">
                <a:solidFill>
                  <a:schemeClr val="bg1"/>
                </a:solidFill>
              </a:rPr>
              <a:t>Ibovespa_BR_lag_7</a:t>
            </a:r>
            <a:r>
              <a:rPr lang="pt-BR" sz="1100" dirty="0">
                <a:solidFill>
                  <a:schemeClr val="bg1"/>
                </a:solidFill>
              </a:rPr>
              <a:t> é a pontuação da bolsa  Ibovespa – Brasil de 7 dias atrás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EEEAE2-48F4-4D5D-9742-068F3A9E458A}"/>
              </a:ext>
            </a:extLst>
          </p:cNvPr>
          <p:cNvSpPr txBox="1"/>
          <p:nvPr/>
        </p:nvSpPr>
        <p:spPr>
          <a:xfrm>
            <a:off x="4903694" y="5752040"/>
            <a:ext cx="2480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0,6002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70C39A-5EBF-469C-89AF-E961CC72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546392"/>
            <a:ext cx="3543301" cy="26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38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6A0FB4-B652-1326-9D88-DE3BC3200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AA0054BA-B69B-C6D7-CF94-BBAD7996BF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04D5EC-53DE-BD5D-C263-3516724C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C12C2EB-A2DC-ABAF-C926-ADA5244ECE81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ETH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all_lags_mms_2020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D1167F-C818-4AA6-C947-7AD53D8B83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8FCD7F-2774-1297-FA8A-4628D096A7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0907ACF-B993-99D9-52E8-BF5FFFFBB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71" y="2588649"/>
            <a:ext cx="5093388" cy="3775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DD81011-C73D-B93A-7C60-6DEBFEAD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842" y="351362"/>
            <a:ext cx="4961862" cy="601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1C052F-E15B-DEFA-E26F-AE50E35F8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034BA315-7DA8-2EDB-12ED-69DE5B96C6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64CED24-0610-1C94-0F82-031674FE76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-8312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371280-4CBF-A1DA-D31E-86A52327504E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ETH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all_lags_mms_2020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762812-2201-9676-5A6B-9AD01284B1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4F0D83-1991-1503-0A7C-46F6387753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FF97FD46-E404-4822-0FF5-CCBB95B01A55}"/>
              </a:ext>
            </a:extLst>
          </p:cNvPr>
          <p:cNvSpPr txBox="1">
            <a:spLocks/>
          </p:cNvSpPr>
          <p:nvPr/>
        </p:nvSpPr>
        <p:spPr>
          <a:xfrm>
            <a:off x="970451" y="2474173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ETH_USD_prev</a:t>
            </a:r>
            <a:r>
              <a:rPr lang="pt-BR" sz="1800" b="1" dirty="0">
                <a:solidFill>
                  <a:schemeClr val="bg1"/>
                </a:solidFill>
              </a:rPr>
              <a:t> = -268,39 + (0,3860) * NASDAQ_EUA_lag_7 + (-0,5740) * LondonStock_ReinoUnido_MM_30 +</a:t>
            </a:r>
          </a:p>
          <a:p>
            <a:pPr marL="0" indent="0" algn="ctr">
              <a:buNone/>
            </a:pPr>
            <a:r>
              <a:rPr lang="pt-BR" sz="1800" b="1" dirty="0">
                <a:solidFill>
                  <a:schemeClr val="bg1"/>
                </a:solidFill>
              </a:rPr>
              <a:t> (0,1981) * NYSE_EUA_MM_30 + (-0.0111) * Ibovespa_BR_lag_7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D733C60-4C94-5F79-8349-E8FA8F9F4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3" y="3506414"/>
            <a:ext cx="3376834" cy="20180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O segundo melhor modelo de previsão para o ETH_USD é definido por: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-268,39 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(0,3860) * </a:t>
            </a:r>
            <a:r>
              <a:rPr lang="pt-BR" sz="1300" b="1" i="1" dirty="0">
                <a:solidFill>
                  <a:schemeClr val="bg1"/>
                </a:solidFill>
              </a:rPr>
              <a:t>NASDAQ_EUA_lag_7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(-0,5740) * </a:t>
            </a:r>
            <a:r>
              <a:rPr lang="pt-BR" sz="1300" b="1" i="1" dirty="0">
                <a:solidFill>
                  <a:schemeClr val="bg1"/>
                </a:solidFill>
              </a:rPr>
              <a:t>LondonStock_ReinoUnido_MM_30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(0,1981) * </a:t>
            </a:r>
            <a:r>
              <a:rPr lang="pt-BR" sz="1300" b="1" i="1" dirty="0">
                <a:solidFill>
                  <a:schemeClr val="bg1"/>
                </a:solidFill>
              </a:rPr>
              <a:t>NYSE_EUA_MM_30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(-0.0111) * </a:t>
            </a:r>
            <a:r>
              <a:rPr lang="pt-BR" sz="1300" b="1" i="1" dirty="0">
                <a:solidFill>
                  <a:schemeClr val="bg1"/>
                </a:solidFill>
              </a:rPr>
              <a:t>Ibovespa_BR_lag_7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6B8939E7-0C04-5F13-6ED4-6219698E91B7}"/>
              </a:ext>
            </a:extLst>
          </p:cNvPr>
          <p:cNvSpPr txBox="1">
            <a:spLocks/>
          </p:cNvSpPr>
          <p:nvPr/>
        </p:nvSpPr>
        <p:spPr>
          <a:xfrm>
            <a:off x="7666977" y="4351711"/>
            <a:ext cx="3680727" cy="236220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ETH_USD </a:t>
            </a:r>
            <a:r>
              <a:rPr lang="pt-BR" sz="1050" dirty="0">
                <a:solidFill>
                  <a:schemeClr val="bg1"/>
                </a:solidFill>
              </a:rPr>
              <a:t>é o preço do ETH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7 dias atrás</a:t>
            </a:r>
          </a:p>
          <a:p>
            <a:pPr algn="r"/>
            <a:r>
              <a:rPr lang="pt-BR" sz="1100" b="1" i="1" dirty="0">
                <a:solidFill>
                  <a:schemeClr val="bg1"/>
                </a:solidFill>
              </a:rPr>
              <a:t>LondonStock_ReinoUnido_MM_30 </a:t>
            </a:r>
            <a:r>
              <a:rPr lang="pt-BR" sz="1100" dirty="0">
                <a:solidFill>
                  <a:schemeClr val="bg1"/>
                </a:solidFill>
              </a:rPr>
              <a:t>é a pontuação média da bolsa da London Stock – Reino Unido de 30 dias atrás</a:t>
            </a:r>
            <a:endParaRPr lang="pt-BR" sz="1100" b="1" i="1" dirty="0">
              <a:solidFill>
                <a:schemeClr val="bg1"/>
              </a:solidFill>
            </a:endParaRPr>
          </a:p>
          <a:p>
            <a:pPr algn="r"/>
            <a:r>
              <a:rPr lang="pt-BR" sz="1100" b="1" i="1" dirty="0">
                <a:solidFill>
                  <a:schemeClr val="bg1"/>
                </a:solidFill>
              </a:rPr>
              <a:t>NYSE_EUA_MM_30 </a:t>
            </a:r>
            <a:r>
              <a:rPr lang="pt-BR" sz="1100" dirty="0">
                <a:solidFill>
                  <a:schemeClr val="bg1"/>
                </a:solidFill>
              </a:rPr>
              <a:t>é a pontuação média da bolsa da Nyse – EUA de 30 dias atrás</a:t>
            </a:r>
            <a:endParaRPr lang="pt-BR" sz="1100" b="1" i="1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pt-BR" sz="1100" b="1" i="1" dirty="0">
                <a:solidFill>
                  <a:schemeClr val="bg1"/>
                </a:solidFill>
              </a:rPr>
              <a:t>Ibovespa_BR_lag_7</a:t>
            </a:r>
            <a:r>
              <a:rPr lang="pt-BR" sz="1100" dirty="0">
                <a:solidFill>
                  <a:schemeClr val="bg1"/>
                </a:solidFill>
              </a:rPr>
              <a:t> é a pontuação da bolsa  Ibovespa – Brasil de 7 dias atrás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9C9A86-B118-3473-1CED-6B4E01DE9E75}"/>
              </a:ext>
            </a:extLst>
          </p:cNvPr>
          <p:cNvSpPr txBox="1"/>
          <p:nvPr/>
        </p:nvSpPr>
        <p:spPr>
          <a:xfrm>
            <a:off x="4903694" y="5752040"/>
            <a:ext cx="2480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0,2253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11" name="Imagem 10" descr="Gráfico&#10;&#10;O conteúdo gerado por IA pode estar incorreto.">
            <a:extLst>
              <a:ext uri="{FF2B5EF4-FFF2-40B4-BE49-F238E27FC236}">
                <a16:creationId xmlns:a16="http://schemas.microsoft.com/office/drawing/2014/main" id="{86667B1D-60A8-A57F-CC19-D35765AC4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3491865"/>
            <a:ext cx="3914050" cy="29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03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A66B4E-A9CD-EED4-1185-C7D1D259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D2F73E34-1817-2DCA-A98F-5F643C211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64D0D3-78B9-79C4-9F85-D48243BE47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EAFB244-53F5-C71C-8EA0-7DCAE49CF8E9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ETH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all_lags_mms_2022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972933-999F-0CEE-F19B-E6BED2854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D522ED-692F-8BED-2D89-8282E6649B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C0754B-BC5E-AB41-7B31-685DAA546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515" y="506810"/>
            <a:ext cx="5005189" cy="60494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C1D75C-0178-B836-18C7-8629BB128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7" y="2802356"/>
            <a:ext cx="5005189" cy="375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46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F6E14F-CEF3-A030-06EE-CC537801E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8C407694-DD50-71A0-24A6-698FDE76CF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C4CC6D2-936C-3447-DA4D-6CE936CB5D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-8312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92FDFF2-0750-E1E5-7A61-97A4AD60F0F5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ETH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all_lags_mms_2022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777EB2-F8F0-5DCE-4012-FB32CC8BE1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FB1FD5-9140-4197-C70F-34E4A3229D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92802DF0-622B-302C-012D-E172238FB57F}"/>
              </a:ext>
            </a:extLst>
          </p:cNvPr>
          <p:cNvSpPr txBox="1">
            <a:spLocks/>
          </p:cNvSpPr>
          <p:nvPr/>
        </p:nvSpPr>
        <p:spPr>
          <a:xfrm>
            <a:off x="970451" y="2474173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ETH_USD_prev</a:t>
            </a:r>
            <a:r>
              <a:rPr lang="pt-BR" sz="1800" b="1" dirty="0">
                <a:solidFill>
                  <a:schemeClr val="bg1"/>
                </a:solidFill>
              </a:rPr>
              <a:t> = -7.677,82 + (0,2163) * Nikkei_Japao_lag_7 + (0,7927) * Shanghai_SSE_China_MM_30 +</a:t>
            </a:r>
          </a:p>
          <a:p>
            <a:pPr marL="0" indent="0" algn="ctr">
              <a:buNone/>
            </a:pPr>
            <a:r>
              <a:rPr lang="pt-BR" sz="1800" b="1" dirty="0">
                <a:solidFill>
                  <a:schemeClr val="bg1"/>
                </a:solidFill>
              </a:rPr>
              <a:t> (-5.353,84) * GBP_USD_MM_30 + (49.219,01) * CNY_USD_lag_7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AFEE6EF-2D1E-E291-3EF4-2384A4E07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3" y="3506414"/>
            <a:ext cx="3376834" cy="2018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O terceiro melhor modelo de previsão para o ETH_USD é definido por: 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-7.677,82 +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(0,2163) * </a:t>
            </a:r>
            <a:r>
              <a:rPr lang="pt-BR" sz="1050" b="1" i="1" dirty="0">
                <a:solidFill>
                  <a:schemeClr val="bg1"/>
                </a:solidFill>
              </a:rPr>
              <a:t>Nikkei_Japao_lag_7 </a:t>
            </a:r>
            <a:r>
              <a:rPr lang="pt-BR" sz="12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(0,7927) * </a:t>
            </a:r>
            <a:r>
              <a:rPr lang="pt-BR" sz="1050" b="1" i="1" dirty="0">
                <a:solidFill>
                  <a:schemeClr val="bg1"/>
                </a:solidFill>
              </a:rPr>
              <a:t>Shanghai_SSE_China_MM_30 </a:t>
            </a:r>
            <a:r>
              <a:rPr lang="pt-BR" sz="12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(-5.353,84) * </a:t>
            </a:r>
            <a:r>
              <a:rPr lang="pt-BR" sz="900" b="1" i="1" dirty="0">
                <a:solidFill>
                  <a:schemeClr val="bg1"/>
                </a:solidFill>
              </a:rPr>
              <a:t>GBP_USD_MM_30 </a:t>
            </a:r>
            <a:r>
              <a:rPr lang="pt-BR" sz="12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200" dirty="0">
                <a:solidFill>
                  <a:schemeClr val="bg1"/>
                </a:solidFill>
              </a:rPr>
              <a:t>(49.219,01) * </a:t>
            </a:r>
            <a:r>
              <a:rPr lang="pt-BR" sz="900" b="1" i="1" dirty="0">
                <a:solidFill>
                  <a:schemeClr val="bg1"/>
                </a:solidFill>
              </a:rPr>
              <a:t>CNY_USD_lag_7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B1F9E4A-5862-E782-4CDC-99467674D620}"/>
              </a:ext>
            </a:extLst>
          </p:cNvPr>
          <p:cNvSpPr txBox="1">
            <a:spLocks/>
          </p:cNvSpPr>
          <p:nvPr/>
        </p:nvSpPr>
        <p:spPr>
          <a:xfrm>
            <a:off x="7666977" y="4351711"/>
            <a:ext cx="3680727" cy="236220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ETH_USD </a:t>
            </a:r>
            <a:r>
              <a:rPr lang="pt-BR" sz="1050" dirty="0">
                <a:solidFill>
                  <a:schemeClr val="bg1"/>
                </a:solidFill>
              </a:rPr>
              <a:t>é o preço do ETH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Nikkei_Japao_lag_7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Nikkei – Japão de 7 dias atrás</a:t>
            </a:r>
          </a:p>
          <a:p>
            <a:pPr algn="r"/>
            <a:r>
              <a:rPr lang="pt-BR" sz="1100" b="1" i="1" dirty="0">
                <a:solidFill>
                  <a:schemeClr val="bg1"/>
                </a:solidFill>
              </a:rPr>
              <a:t>Shanghai_SSE_China_MM_30 </a:t>
            </a:r>
            <a:r>
              <a:rPr lang="pt-BR" sz="1100" dirty="0">
                <a:solidFill>
                  <a:schemeClr val="bg1"/>
                </a:solidFill>
              </a:rPr>
              <a:t>é a pontuação média da bolsa da Shanghai– China de 30 dias atrás</a:t>
            </a:r>
            <a:endParaRPr lang="pt-BR" sz="1100" b="1" i="1" dirty="0">
              <a:solidFill>
                <a:schemeClr val="bg1"/>
              </a:solidFill>
            </a:endParaRPr>
          </a:p>
          <a:p>
            <a:pPr algn="r"/>
            <a:r>
              <a:rPr lang="pt-BR" sz="1100" b="1" i="1" dirty="0">
                <a:solidFill>
                  <a:schemeClr val="bg1"/>
                </a:solidFill>
              </a:rPr>
              <a:t>NYSE_EUA_MM_30 </a:t>
            </a:r>
            <a:r>
              <a:rPr lang="pt-BR" sz="1100" dirty="0">
                <a:solidFill>
                  <a:schemeClr val="bg1"/>
                </a:solidFill>
              </a:rPr>
              <a:t>é a pontuação média da bolsa da Nyse – EUA de 30 dias atrás</a:t>
            </a:r>
            <a:endParaRPr lang="pt-BR" sz="1100" b="1" i="1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pt-BR" sz="1100" b="1" i="1" dirty="0">
                <a:solidFill>
                  <a:schemeClr val="bg1"/>
                </a:solidFill>
              </a:rPr>
              <a:t>Ibovespa_BR_lag_7</a:t>
            </a:r>
            <a:r>
              <a:rPr lang="pt-BR" sz="1100" dirty="0">
                <a:solidFill>
                  <a:schemeClr val="bg1"/>
                </a:solidFill>
              </a:rPr>
              <a:t> é a pontuação da bolsa  Ibovespa – Brasil de 7 dias atrás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3B5552-1291-4722-2614-A2609E256BD9}"/>
              </a:ext>
            </a:extLst>
          </p:cNvPr>
          <p:cNvSpPr txBox="1"/>
          <p:nvPr/>
        </p:nvSpPr>
        <p:spPr>
          <a:xfrm>
            <a:off x="4917048" y="5560660"/>
            <a:ext cx="24803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</a:rPr>
              <a:t>*R² é uma nota </a:t>
            </a:r>
            <a:r>
              <a:rPr lang="pt-BR" sz="1050" dirty="0">
                <a:solidFill>
                  <a:schemeClr val="bg1"/>
                </a:solidFill>
              </a:rPr>
              <a:t>que demonstra </a:t>
            </a:r>
            <a:r>
              <a:rPr lang="pt-BR" sz="1050" b="1" dirty="0">
                <a:solidFill>
                  <a:schemeClr val="bg1"/>
                </a:solidFill>
              </a:rPr>
              <a:t>o quanto a nossa previsão faz sentido com os dados reais. Para esse modelo, nosso R² foi de -1,1011, o que indica a inviabilidade do modelo aplicado.</a:t>
            </a:r>
            <a:endParaRPr lang="pt-BR" sz="1050" dirty="0">
              <a:solidFill>
                <a:schemeClr val="bg1"/>
              </a:solidFill>
            </a:endParaRP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BFE3F038-B9C1-F5E4-F416-4D5634487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0" y="3483864"/>
            <a:ext cx="3993869" cy="299540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61CBA60-3960-5B47-AA67-3D284EC3F9C9}"/>
              </a:ext>
            </a:extLst>
          </p:cNvPr>
          <p:cNvSpPr txBox="1">
            <a:spLocks/>
          </p:cNvSpPr>
          <p:nvPr/>
        </p:nvSpPr>
        <p:spPr>
          <a:xfrm>
            <a:off x="7154903" y="271769"/>
            <a:ext cx="3376834" cy="2018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</a:rPr>
              <a:t>O segundo melhor modelo de previsão para o ETH_USD é definido por: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</a:rPr>
              <a:t>-268,39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</a:rPr>
              <a:t>(0,3860) * </a:t>
            </a:r>
            <a:r>
              <a:rPr lang="pt-BR" sz="1300" b="1" i="1" dirty="0">
                <a:solidFill>
                  <a:schemeClr val="bg1"/>
                </a:solidFill>
              </a:rPr>
              <a:t>NASDAQ_EUA_lag_7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</a:rPr>
              <a:t>(-0,5740) * </a:t>
            </a:r>
            <a:r>
              <a:rPr lang="pt-BR" sz="1300" b="1" i="1" dirty="0">
                <a:solidFill>
                  <a:schemeClr val="bg1"/>
                </a:solidFill>
              </a:rPr>
              <a:t>LondonStock_ReinoUnido_MM_30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</a:rPr>
              <a:t>(0,1981) * </a:t>
            </a:r>
            <a:r>
              <a:rPr lang="pt-BR" sz="1300" b="1" i="1" dirty="0">
                <a:solidFill>
                  <a:schemeClr val="bg1"/>
                </a:solidFill>
              </a:rPr>
              <a:t>NYSE_EUA_MM_30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</a:rPr>
              <a:t>(-0.0111) * </a:t>
            </a:r>
            <a:r>
              <a:rPr lang="pt-BR" sz="1300" b="1" i="1" dirty="0">
                <a:solidFill>
                  <a:schemeClr val="bg1"/>
                </a:solidFill>
              </a:rPr>
              <a:t>Ibovespa_BR_lag_7</a:t>
            </a:r>
          </a:p>
        </p:txBody>
      </p:sp>
    </p:spTree>
    <p:extLst>
      <p:ext uri="{BB962C8B-B14F-4D97-AF65-F5344CB8AC3E}">
        <p14:creationId xmlns:p14="http://schemas.microsoft.com/office/powerpoint/2010/main" val="3115532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96208-506D-B0B4-FE02-EACBAD262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9AA637E-93B1-BB44-13BE-BC2542DCEE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7A3F20-6AFE-95B0-F5CF-3967AABFA2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C1D7246-3F79-34D6-57C5-764DDAEB46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69E3B58-ADFD-02E9-30CF-2D31D08494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87E75DC-762C-E8B8-7AC2-AB25413BB82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CCBDD0-4C60-80AA-ECEC-282756135C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8C193DB-7DE3-344F-07DB-C86F8CA6DA0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8F564A2-D2B4-5200-8B79-C4C6BA3042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CB9F54-47C9-7AED-A6AD-6DADA73239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450CB51-C27E-A137-9322-C3B8C6321A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680AAB-45C3-3464-4284-BDB0772E25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AEB8790-9BC7-EE51-CD66-6923999594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7C0239F-FE12-B8AA-6F1A-3425A1D112F6}"/>
              </a:ext>
            </a:extLst>
          </p:cNvPr>
          <p:cNvSpPr txBox="1"/>
          <p:nvPr/>
        </p:nvSpPr>
        <p:spPr>
          <a:xfrm>
            <a:off x="838200" y="1254953"/>
            <a:ext cx="4324642" cy="28256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Quais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técnicas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nosso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time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utilizará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9AE886-03B7-7D46-1886-888A273D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FD96B55-37EE-0103-49AE-ADACC919E3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F7B054F-C07C-CF14-C2F5-447A7BA028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445C372-5FCB-A1AC-F35F-E5C68B8028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DA401B9-1A04-3091-F802-D899B8E92E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A12D1CA5-E50C-C769-93E5-BA1C6E98A7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3BAC336-AD8F-500E-8F26-890C217949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4030D0-9A93-1F36-F471-1C5F51213F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BDDB595-C26F-812B-F8DD-89903A124F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B127C9F1-95B7-5766-5231-C0E9DB1F05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D4B4CA4-0999-6B57-E766-CF0622120D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1D4A04F9-CD10-778D-3430-65111C7E1E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598BD6A-8FF1-1DBC-23A9-F67529D597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8D74A0-666A-6FEF-E760-C19F38D95A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6288706-9322-7D80-1249-D65F352A96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00B3AD1-291D-01D2-3510-584FEA7127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E27004F-EC12-1050-C721-7176FA01D1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20562E-36A5-F8B4-65B9-14409219A1F3}"/>
              </a:ext>
            </a:extLst>
          </p:cNvPr>
          <p:cNvSpPr txBox="1"/>
          <p:nvPr/>
        </p:nvSpPr>
        <p:spPr>
          <a:xfrm>
            <a:off x="6378677" y="1890732"/>
            <a:ext cx="48594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chemeClr val="bg1"/>
                </a:solidFill>
              </a:rPr>
              <a:t>Regressão Linear – utilizada a fim modelar a relação entre uma variável resposta e a variável independente/explicativa pré-definida, caso suas relações sejam lineares;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400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400" dirty="0">
                <a:solidFill>
                  <a:schemeClr val="bg1"/>
                </a:solidFill>
              </a:rPr>
              <a:t>Regressão Linear Múltipla – utiliza-se diversas variáveis independentes/explicativas pré-definidas. Técnica </a:t>
            </a:r>
            <a:r>
              <a:rPr lang="pt-BR" sz="1400" dirty="0" err="1">
                <a:solidFill>
                  <a:schemeClr val="bg1"/>
                </a:solidFill>
              </a:rPr>
              <a:t>stepwise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foward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03478"/>
      </p:ext>
    </p:extLst>
  </p:cSld>
  <p:clrMapOvr>
    <a:masterClrMapping/>
  </p:clrMapOvr>
  <p:extLst>
    <p:ext uri="{6950BFC3-D8DA-4A85-94F7-54DA5524770B}">
      <p188:commentRel xmlns:p188="http://schemas.microsoft.com/office/powerpoint/2018/8/main" xmlns="" r:id="rId4"/>
    </p:ext>
  </p:extLs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5ACAF-E88A-CDF0-94BD-C8D496BC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3B14344E-F11D-EA06-FDAC-FEA8E223E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E67CBC-1C7C-23D9-A0D4-C5C443B36A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514" y="-4430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4659ADC-955B-0E93-EC91-451FF342D6AC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XRP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0A8374-404D-B7D8-326C-CBDF9647E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55DEE2-663D-2089-AC2B-F05FBD999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8D2E7F-14AA-C3D6-9E13-D44841925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291052"/>
            <a:ext cx="10506456" cy="6123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O melhor modelo teve um R2 da base de teste mediano de -0,4058 e RMSE% de 1,1392 com um modelo simplificado pegando </a:t>
            </a:r>
            <a:r>
              <a:rPr lang="pt-BR" sz="1800" dirty="0" err="1">
                <a:solidFill>
                  <a:schemeClr val="bg1"/>
                </a:solidFill>
              </a:rPr>
              <a:t>lags</a:t>
            </a:r>
            <a:r>
              <a:rPr lang="pt-BR" sz="1800" dirty="0">
                <a:solidFill>
                  <a:schemeClr val="bg1"/>
                </a:solidFill>
              </a:rPr>
              <a:t> da NASDAQ na linha do tempo</a:t>
            </a:r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46777238-97E2-FBB1-60D1-B97441172B5C}"/>
              </a:ext>
            </a:extLst>
          </p:cNvPr>
          <p:cNvSpPr txBox="1">
            <a:spLocks/>
          </p:cNvSpPr>
          <p:nvPr/>
        </p:nvSpPr>
        <p:spPr>
          <a:xfrm>
            <a:off x="1030403" y="4569404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XRP_USD_prev</a:t>
            </a:r>
            <a:r>
              <a:rPr lang="pt-BR" sz="1800" b="1" dirty="0">
                <a:solidFill>
                  <a:schemeClr val="bg1"/>
                </a:solidFill>
              </a:rPr>
              <a:t> = -0.05 + 0.0000336 * NASDAQ_EUA_lag_7 + 0.000007636 * NASDAQ_EUA_lag_50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D13B747-5DBE-479A-BD0D-7A033221A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9" y="2265250"/>
            <a:ext cx="12192000" cy="195190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09F3AB2-220A-73B1-99D9-9B8BACACD081}"/>
              </a:ext>
            </a:extLst>
          </p:cNvPr>
          <p:cNvSpPr txBox="1"/>
          <p:nvPr/>
        </p:nvSpPr>
        <p:spPr>
          <a:xfrm>
            <a:off x="2337995" y="6012700"/>
            <a:ext cx="7891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É possível observar que nenhum dos modelos se provaram aptos para prever a XRP, dado o R2 negativo de todos os testes.</a:t>
            </a:r>
          </a:p>
        </p:txBody>
      </p:sp>
    </p:spTree>
    <p:extLst>
      <p:ext uri="{BB962C8B-B14F-4D97-AF65-F5344CB8AC3E}">
        <p14:creationId xmlns:p14="http://schemas.microsoft.com/office/powerpoint/2010/main" val="3086107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5A716-43C2-1DA9-6B84-09F128FE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104BF9DF-5851-F1FC-08C8-80D508CF4F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88F866-A88B-7063-44CC-3D55DA06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C5D578-D74C-88F2-2805-C4BA4E78F87A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XRP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all_nasdaq_lags_2022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64EE95-4761-289A-4E37-E6C33EC1A7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418D67-D138-7634-6109-723F62B74D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CFB04A-9CA3-4C8F-B762-C6ECB00D9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575" y="452056"/>
            <a:ext cx="4889383" cy="5953888"/>
          </a:xfrm>
          <a:prstGeom prst="rect">
            <a:avLst/>
          </a:prstGeom>
        </p:spPr>
      </p:pic>
      <p:pic>
        <p:nvPicPr>
          <p:cNvPr id="3" name="Imagem 2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A7FBDB1F-6B1E-407E-E8A3-5607A5199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2266950"/>
            <a:ext cx="5505032" cy="412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17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B2C50-7D49-8765-A320-04ED8A12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81F7DFB9-6344-EAA9-FAD7-CD8FE3AEE0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0ED70C-90FF-32F9-2854-B03C24FE71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-8312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7682CD-7BF3-86D3-6EE7-53F2DA8D673B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XRP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all_nasdaq_lags_2022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09056A-C63F-AD46-7633-F4725215F6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5D7721-4552-904E-5691-3EC047CDA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CE8B2F3F-8D01-4515-A910-514E9A708F78}"/>
              </a:ext>
            </a:extLst>
          </p:cNvPr>
          <p:cNvSpPr txBox="1">
            <a:spLocks/>
          </p:cNvSpPr>
          <p:nvPr/>
        </p:nvSpPr>
        <p:spPr>
          <a:xfrm>
            <a:off x="970451" y="2474173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XRP_USD_prev</a:t>
            </a:r>
            <a:r>
              <a:rPr lang="pt-BR" sz="1800" b="1" dirty="0">
                <a:solidFill>
                  <a:schemeClr val="bg1"/>
                </a:solidFill>
              </a:rPr>
              <a:t> = -0.05 + 0.0000336 * NASDAQ_EUA_lag_7 + 0.000007636 * NASDAQ_EUA_lag_50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93372DF-3D9A-4CA9-85FF-9FD2F38D0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3" y="3506414"/>
            <a:ext cx="3345457" cy="119863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XRP_USD é melhor definido por: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(-0.05 ) +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(0.0000336) x </a:t>
            </a:r>
            <a:r>
              <a:rPr lang="pt-BR" sz="1400" b="1" i="1" dirty="0">
                <a:solidFill>
                  <a:schemeClr val="bg1"/>
                </a:solidFill>
              </a:rPr>
              <a:t>NASDAQ_EUA_lag_7 </a:t>
            </a:r>
            <a:r>
              <a:rPr lang="pt-BR" sz="1600" dirty="0">
                <a:solidFill>
                  <a:schemeClr val="bg1"/>
                </a:solidFill>
              </a:rPr>
              <a:t>+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(0.000007636) x </a:t>
            </a:r>
            <a:r>
              <a:rPr lang="pt-BR" sz="1400" b="1" i="1" dirty="0">
                <a:solidFill>
                  <a:schemeClr val="bg1"/>
                </a:solidFill>
              </a:rPr>
              <a:t>NASDAQ_EUA_lag_750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6C28470-3B04-463B-848E-836753201538}"/>
              </a:ext>
            </a:extLst>
          </p:cNvPr>
          <p:cNvSpPr txBox="1">
            <a:spLocks/>
          </p:cNvSpPr>
          <p:nvPr/>
        </p:nvSpPr>
        <p:spPr>
          <a:xfrm>
            <a:off x="7666977" y="4704957"/>
            <a:ext cx="3680727" cy="17434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XRP_USD </a:t>
            </a:r>
            <a:r>
              <a:rPr lang="pt-BR" sz="1050" dirty="0">
                <a:solidFill>
                  <a:schemeClr val="bg1"/>
                </a:solidFill>
              </a:rPr>
              <a:t>é o preço do XRP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7 dias atrás</a:t>
            </a:r>
          </a:p>
          <a:p>
            <a:pPr algn="r"/>
            <a:r>
              <a:rPr lang="pt-BR" sz="1100" b="1" i="1" dirty="0" err="1">
                <a:solidFill>
                  <a:schemeClr val="bg1"/>
                </a:solidFill>
              </a:rPr>
              <a:t>NASDAQ_EUA_lag</a:t>
            </a:r>
            <a:r>
              <a:rPr lang="pt-BR" sz="1100" b="1" i="1" dirty="0">
                <a:solidFill>
                  <a:schemeClr val="bg1"/>
                </a:solidFill>
              </a:rPr>
              <a:t>_</a:t>
            </a:r>
            <a:r>
              <a:rPr lang="pt-BR" sz="1100" dirty="0">
                <a:solidFill>
                  <a:schemeClr val="bg1"/>
                </a:solidFill>
              </a:rPr>
              <a:t> é a pontuação da bolsa da Nasdaq – EUA de 50 dias atrás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EEEAE2-48F4-4D5D-9742-068F3A9E458A}"/>
              </a:ext>
            </a:extLst>
          </p:cNvPr>
          <p:cNvSpPr txBox="1"/>
          <p:nvPr/>
        </p:nvSpPr>
        <p:spPr>
          <a:xfrm>
            <a:off x="4807943" y="5265042"/>
            <a:ext cx="24803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-0,4058, o que indica a inviabilidade do modelo aplicado.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16209DCC-5E37-4F41-03D5-BA179D67E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5" y="3456432"/>
            <a:ext cx="3975408" cy="29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04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5ACAF-E88A-CDF0-94BD-C8D496BC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3B14344E-F11D-EA06-FDAC-FEA8E223E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E67CBC-1C7C-23D9-A0D4-C5C443B36A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514" y="-4430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4659ADC-955B-0E93-EC91-451FF342D6AC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SOL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0A8374-404D-B7D8-326C-CBDF9647E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55DEE2-663D-2089-AC2B-F05FBD999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8D2E7F-14AA-C3D6-9E13-D44841925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291052"/>
            <a:ext cx="10506456" cy="6123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O melhor modelo teve um R2 da base de teste mediano de 0,2992 e RMSE% de 33,2091 com um modelo simplificado com um </a:t>
            </a:r>
            <a:r>
              <a:rPr lang="pt-BR" sz="1800" dirty="0" err="1">
                <a:solidFill>
                  <a:schemeClr val="bg1"/>
                </a:solidFill>
              </a:rPr>
              <a:t>lag</a:t>
            </a:r>
            <a:r>
              <a:rPr lang="pt-BR" sz="1800" dirty="0">
                <a:solidFill>
                  <a:schemeClr val="bg1"/>
                </a:solidFill>
              </a:rPr>
              <a:t> da NASDAQ</a:t>
            </a:r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46777238-97E2-FBB1-60D1-B97441172B5C}"/>
              </a:ext>
            </a:extLst>
          </p:cNvPr>
          <p:cNvSpPr txBox="1">
            <a:spLocks/>
          </p:cNvSpPr>
          <p:nvPr/>
        </p:nvSpPr>
        <p:spPr>
          <a:xfrm>
            <a:off x="1030403" y="4569404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SOL_USD_prev</a:t>
            </a:r>
            <a:r>
              <a:rPr lang="pt-BR" sz="1800" b="1" dirty="0">
                <a:solidFill>
                  <a:schemeClr val="bg1"/>
                </a:solidFill>
              </a:rPr>
              <a:t> = -243.33 + (0.02) * NASDAQ_EUA_lag_7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FF6473-C038-4CC3-9C81-709746599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9" y="2506629"/>
            <a:ext cx="12192000" cy="13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07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5A716-43C2-1DA9-6B84-09F128FE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104BF9DF-5851-F1FC-08C8-80D508CF4F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88F866-A88B-7063-44CC-3D55DA06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C5D578-D74C-88F2-2805-C4BA4E78F87A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all_nasdaq_lags_mms_2022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64EE95-4761-289A-4E37-E6C33EC1A7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418D67-D138-7634-6109-723F62B74D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EB067F-5B0A-48BC-96C8-1CF58484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20" y="301669"/>
            <a:ext cx="5213354" cy="612728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255598E-3E27-4CCA-9D23-333883DD9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414949"/>
            <a:ext cx="5071307" cy="38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65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B2C50-7D49-8765-A320-04ED8A12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81F7DFB9-6344-EAA9-FAD7-CD8FE3AEE0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0ED70C-90FF-32F9-2854-B03C24FE71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-8312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7682CD-7BF3-86D3-6EE7-53F2DA8D673B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all_nasdaq_lags_mms_2022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09056A-C63F-AD46-7633-F4725215F6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5D7721-4552-904E-5691-3EC047CDA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CE8B2F3F-8D01-4515-A910-514E9A708F78}"/>
              </a:ext>
            </a:extLst>
          </p:cNvPr>
          <p:cNvSpPr txBox="1">
            <a:spLocks/>
          </p:cNvSpPr>
          <p:nvPr/>
        </p:nvSpPr>
        <p:spPr>
          <a:xfrm>
            <a:off x="970451" y="2474173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SOL_USD_prev</a:t>
            </a:r>
            <a:r>
              <a:rPr lang="pt-BR" sz="1800" b="1" dirty="0">
                <a:solidFill>
                  <a:schemeClr val="bg1"/>
                </a:solidFill>
              </a:rPr>
              <a:t> = -243,33 + (0,0226) * NASDAQ_EUA_lag_7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93372DF-3D9A-4CA9-85FF-9FD2F38D0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3" y="3506414"/>
            <a:ext cx="3345457" cy="1198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SOL_USD é melhor definido por: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(-243,33) +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(0,0226) x </a:t>
            </a:r>
            <a:r>
              <a:rPr lang="pt-BR" sz="1400" b="1" i="1" dirty="0">
                <a:solidFill>
                  <a:schemeClr val="bg1"/>
                </a:solidFill>
              </a:rPr>
              <a:t>NASDAQ_EUA_lag_7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6C28470-3B04-463B-848E-836753201538}"/>
              </a:ext>
            </a:extLst>
          </p:cNvPr>
          <p:cNvSpPr txBox="1">
            <a:spLocks/>
          </p:cNvSpPr>
          <p:nvPr/>
        </p:nvSpPr>
        <p:spPr>
          <a:xfrm>
            <a:off x="7666977" y="4704957"/>
            <a:ext cx="3680727" cy="17434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SOL_USD </a:t>
            </a:r>
            <a:r>
              <a:rPr lang="pt-BR" sz="1050" dirty="0">
                <a:solidFill>
                  <a:schemeClr val="bg1"/>
                </a:solidFill>
              </a:rPr>
              <a:t>é o preço da SOL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7 dias atrás</a:t>
            </a: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EEEAE2-48F4-4D5D-9742-068F3A9E458A}"/>
              </a:ext>
            </a:extLst>
          </p:cNvPr>
          <p:cNvSpPr txBox="1"/>
          <p:nvPr/>
        </p:nvSpPr>
        <p:spPr>
          <a:xfrm>
            <a:off x="4903694" y="5752040"/>
            <a:ext cx="2480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0,2992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5C3897-0AED-4580-9B72-AB0F482CA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3487396"/>
            <a:ext cx="3492627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9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7DEF41-C305-A950-110D-6E67C95EA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E4DC03FC-3D60-A9E6-9D2A-93515D69B3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A9514B-18A9-0897-39E3-22885831EC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360C2F1-90C5-6DD0-A6BF-FE72A34DACAE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all_nasdaq_lags_2022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916244-4974-111A-A7A7-877528FBA7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F4B132-0434-385B-1034-BF587BEB14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AE6A8449-81E9-FC4A-73DC-E9202C5104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34185"/>
            <a:ext cx="5059685" cy="37947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19E12-F786-13B3-E3B9-7D0E9E8D9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120" y="533400"/>
            <a:ext cx="5170303" cy="58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7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14EAE-9DD7-E5FA-FC73-9B96ABA4F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B90ABCD7-6505-4F01-BE97-7364D8F646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05E2DF8-90B8-F64A-E0EB-9600DBE460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-8312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9D924B3-6B8D-6D2B-DA73-4F1D248DB64D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all_nasdaq_lags_2022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B7985E-6A45-F9F2-FF44-1DBB60D26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84D802-25C2-AE71-D7B5-6A715309F8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28B21427-4A36-BAE1-83DF-41D142621ECA}"/>
              </a:ext>
            </a:extLst>
          </p:cNvPr>
          <p:cNvSpPr txBox="1">
            <a:spLocks/>
          </p:cNvSpPr>
          <p:nvPr/>
        </p:nvSpPr>
        <p:spPr>
          <a:xfrm>
            <a:off x="970451" y="2474173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SOL_USD_prev</a:t>
            </a:r>
            <a:r>
              <a:rPr lang="pt-BR" sz="1800" b="1" dirty="0">
                <a:solidFill>
                  <a:schemeClr val="bg1"/>
                </a:solidFill>
              </a:rPr>
              <a:t> = -258,54 + (0,0143) * NASDAQ_EUA_lag_7 + (0,0096) * NASDAQ_EUA_lag_50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C4506725-58ED-E499-A408-F0DAE5015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3" y="3506414"/>
            <a:ext cx="4656097" cy="11986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O segundo melhor modelo de previsão para SOL_USD é melhor definido por: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(-258,54) +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(0,0143) x </a:t>
            </a:r>
            <a:r>
              <a:rPr lang="pt-BR" sz="1400" b="1" i="1" dirty="0">
                <a:solidFill>
                  <a:schemeClr val="bg1"/>
                </a:solidFill>
              </a:rPr>
              <a:t>NASDAQ_EUA_lag_7 +</a:t>
            </a:r>
          </a:p>
          <a:p>
            <a:pPr marL="0" indent="0">
              <a:buNone/>
            </a:pPr>
            <a:r>
              <a:rPr lang="nn-NO" sz="1600" dirty="0">
                <a:solidFill>
                  <a:schemeClr val="bg1"/>
                </a:solidFill>
              </a:rPr>
              <a:t>(0,0096) </a:t>
            </a:r>
            <a:r>
              <a:rPr lang="nn-NO" sz="1400" b="1" i="1" dirty="0">
                <a:solidFill>
                  <a:schemeClr val="bg1"/>
                </a:solidFill>
              </a:rPr>
              <a:t>x NASDAQ_EUA_lag_50</a:t>
            </a:r>
            <a:endParaRPr lang="pt-BR" sz="1400" b="1" i="1" dirty="0">
              <a:solidFill>
                <a:schemeClr val="bg1"/>
              </a:solidFill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78C7DEC5-B134-D005-5B37-31F17E95BDBA}"/>
              </a:ext>
            </a:extLst>
          </p:cNvPr>
          <p:cNvSpPr txBox="1">
            <a:spLocks/>
          </p:cNvSpPr>
          <p:nvPr/>
        </p:nvSpPr>
        <p:spPr>
          <a:xfrm>
            <a:off x="7666977" y="4704957"/>
            <a:ext cx="3680727" cy="17434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SOL_USD </a:t>
            </a:r>
            <a:r>
              <a:rPr lang="pt-BR" sz="1050" dirty="0">
                <a:solidFill>
                  <a:schemeClr val="bg1"/>
                </a:solidFill>
              </a:rPr>
              <a:t>é o preço da SOL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7 dias atrás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NASDAQ_EUA_lag_50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50 dias atrás</a:t>
            </a:r>
          </a:p>
          <a:p>
            <a:pPr algn="r"/>
            <a:endParaRPr lang="pt-BR" sz="1050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88BF9E9-A4C2-F698-0C1F-54BBBCD32487}"/>
              </a:ext>
            </a:extLst>
          </p:cNvPr>
          <p:cNvSpPr txBox="1"/>
          <p:nvPr/>
        </p:nvSpPr>
        <p:spPr>
          <a:xfrm>
            <a:off x="4854293" y="5560660"/>
            <a:ext cx="2480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0,0125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09269A09-FBF1-F08D-6FC5-883D69A12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82" y="3348163"/>
            <a:ext cx="3889253" cy="29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92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768776-A296-DD90-ACB7-6AC89B898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E027B912-0188-DC07-BDFD-1C5B9A9945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2A9004-513E-FA90-5933-4B9EAF3CF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C65489E-783D-E88C-F63E-276BBDE8138B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</a:t>
            </a:r>
            <a:r>
              <a:rPr lang="pt-BR" sz="1400" dirty="0" err="1">
                <a:solidFill>
                  <a:schemeClr val="bg1"/>
                </a:solidFill>
              </a:rPr>
              <a:t>sol_lags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385B03-52BE-2EB0-7DD9-64895A8DF5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CC4372-6A55-67E0-9A41-D1568C3923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EC66F21-F290-9AA2-096D-A5B51DF78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828" y="385993"/>
            <a:ext cx="4739168" cy="6086013"/>
          </a:xfrm>
          <a:prstGeom prst="rect">
            <a:avLst/>
          </a:prstGeom>
        </p:spPr>
      </p:pic>
      <p:pic>
        <p:nvPicPr>
          <p:cNvPr id="8" name="Imagem 7" descr="Gráfico&#10;&#10;O conteúdo gerado por IA pode estar incorreto.">
            <a:extLst>
              <a:ext uri="{FF2B5EF4-FFF2-40B4-BE49-F238E27FC236}">
                <a16:creationId xmlns:a16="http://schemas.microsoft.com/office/drawing/2014/main" id="{EB1C0196-7527-199A-C6C9-FFDFF25F8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357423"/>
            <a:ext cx="5485820" cy="411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26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65837-1947-050A-FC62-E5D14AFEF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64C1D1AF-C86A-D0BE-4888-A7DDF948DA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EBB7F1-47C9-8BFE-E520-5ABAFF24C7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-8312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B39C726-29EC-3FEA-E197-A3900C85D454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</a:t>
            </a:r>
            <a:r>
              <a:rPr lang="pt-BR" sz="1400" dirty="0" err="1">
                <a:solidFill>
                  <a:schemeClr val="bg1"/>
                </a:solidFill>
              </a:rPr>
              <a:t>sol_lags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233707-B6D1-3116-C451-0EA31908D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64A19D-B032-4B64-596C-DBE15B018B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F133CB43-F580-27FC-514E-0CE56331061D}"/>
              </a:ext>
            </a:extLst>
          </p:cNvPr>
          <p:cNvSpPr txBox="1">
            <a:spLocks/>
          </p:cNvSpPr>
          <p:nvPr/>
        </p:nvSpPr>
        <p:spPr>
          <a:xfrm>
            <a:off x="970451" y="2474173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SOL_USD_prev</a:t>
            </a:r>
            <a:r>
              <a:rPr lang="pt-BR" sz="1800" b="1" dirty="0">
                <a:solidFill>
                  <a:schemeClr val="bg1"/>
                </a:solidFill>
              </a:rPr>
              <a:t> = -119,57 + (0,0297) * NASDAQ_EUA_lag_7 + (-0,0030) * Ibovespa_BR_lag_7 + </a:t>
            </a:r>
          </a:p>
          <a:p>
            <a:pPr marL="0" indent="0" algn="ctr">
              <a:buNone/>
            </a:pPr>
            <a:r>
              <a:rPr lang="pt-BR" sz="1800" b="1" dirty="0">
                <a:solidFill>
                  <a:schemeClr val="bg1"/>
                </a:solidFill>
              </a:rPr>
              <a:t>(0,0180) * NYSE_EUA_lag_8 + (-5,8723) * DAX_Alemanha_lag_8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31803EB-BC5D-4A1B-D8CB-C885CA63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3" y="3506414"/>
            <a:ext cx="4656097" cy="17434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O terceiro melhor modelo de previsão para SOL_USD é melhor definido por: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(-119,57) +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(0,0297)  x </a:t>
            </a:r>
            <a:r>
              <a:rPr lang="pt-BR" sz="1400" b="1" i="1" dirty="0">
                <a:solidFill>
                  <a:schemeClr val="bg1"/>
                </a:solidFill>
              </a:rPr>
              <a:t>NASDAQ_EUA_lag_7 +</a:t>
            </a:r>
          </a:p>
          <a:p>
            <a:pPr marL="0" indent="0">
              <a:buNone/>
            </a:pPr>
            <a:r>
              <a:rPr lang="nn-NO" sz="1600" dirty="0">
                <a:solidFill>
                  <a:schemeClr val="bg1"/>
                </a:solidFill>
              </a:rPr>
              <a:t>(-0,0030) </a:t>
            </a:r>
            <a:r>
              <a:rPr lang="pt-BR" sz="1600" dirty="0">
                <a:solidFill>
                  <a:schemeClr val="bg1"/>
                </a:solidFill>
              </a:rPr>
              <a:t>x</a:t>
            </a:r>
            <a:r>
              <a:rPr lang="nn-NO" sz="1600" dirty="0">
                <a:solidFill>
                  <a:schemeClr val="bg1"/>
                </a:solidFill>
              </a:rPr>
              <a:t> </a:t>
            </a:r>
            <a:r>
              <a:rPr lang="nn-NO" sz="1400" b="1" i="1" dirty="0">
                <a:solidFill>
                  <a:schemeClr val="bg1"/>
                </a:solidFill>
              </a:rPr>
              <a:t>Ibovespa_BR_lag_7 </a:t>
            </a:r>
            <a:r>
              <a:rPr lang="nn-NO" sz="1600" dirty="0">
                <a:solidFill>
                  <a:schemeClr val="bg1"/>
                </a:solidFill>
              </a:rPr>
              <a:t>+ </a:t>
            </a:r>
          </a:p>
          <a:p>
            <a:pPr marL="0" indent="0">
              <a:buNone/>
            </a:pPr>
            <a:r>
              <a:rPr lang="nn-NO" sz="1600" dirty="0">
                <a:solidFill>
                  <a:schemeClr val="bg1"/>
                </a:solidFill>
              </a:rPr>
              <a:t>(0,0180) </a:t>
            </a:r>
            <a:r>
              <a:rPr lang="pt-BR" sz="1600" dirty="0">
                <a:solidFill>
                  <a:schemeClr val="bg1"/>
                </a:solidFill>
              </a:rPr>
              <a:t>x</a:t>
            </a:r>
            <a:r>
              <a:rPr lang="nn-NO" sz="1600" dirty="0">
                <a:solidFill>
                  <a:schemeClr val="bg1"/>
                </a:solidFill>
              </a:rPr>
              <a:t> </a:t>
            </a:r>
            <a:r>
              <a:rPr lang="nn-NO" sz="1400" b="1" i="1" dirty="0">
                <a:solidFill>
                  <a:schemeClr val="bg1"/>
                </a:solidFill>
              </a:rPr>
              <a:t>NYSE_EUA_lag_8 </a:t>
            </a:r>
            <a:r>
              <a:rPr lang="nn-NO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nn-NO" sz="1600" dirty="0">
                <a:solidFill>
                  <a:schemeClr val="bg1"/>
                </a:solidFill>
              </a:rPr>
              <a:t> (-5,8723) </a:t>
            </a:r>
            <a:r>
              <a:rPr lang="pt-BR" sz="1600" dirty="0">
                <a:solidFill>
                  <a:schemeClr val="bg1"/>
                </a:solidFill>
              </a:rPr>
              <a:t>x</a:t>
            </a:r>
            <a:r>
              <a:rPr lang="nn-NO" sz="1600" dirty="0">
                <a:solidFill>
                  <a:schemeClr val="bg1"/>
                </a:solidFill>
              </a:rPr>
              <a:t> </a:t>
            </a:r>
            <a:r>
              <a:rPr lang="nn-NO" sz="1400" b="1" i="1" dirty="0">
                <a:solidFill>
                  <a:schemeClr val="bg1"/>
                </a:solidFill>
              </a:rPr>
              <a:t>DAX_Alemanha_lag_8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3E63E11-FAB3-1328-F404-61F8D60CADED}"/>
              </a:ext>
            </a:extLst>
          </p:cNvPr>
          <p:cNvSpPr txBox="1">
            <a:spLocks/>
          </p:cNvSpPr>
          <p:nvPr/>
        </p:nvSpPr>
        <p:spPr>
          <a:xfrm>
            <a:off x="7666977" y="4471416"/>
            <a:ext cx="3680727" cy="1977009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SOL_USD </a:t>
            </a:r>
            <a:r>
              <a:rPr lang="pt-BR" sz="1050" dirty="0">
                <a:solidFill>
                  <a:schemeClr val="bg1"/>
                </a:solidFill>
              </a:rPr>
              <a:t>é o preço da SOL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7 dias atrás</a:t>
            </a:r>
          </a:p>
          <a:p>
            <a:pPr algn="r"/>
            <a:r>
              <a:rPr lang="nn-NO" sz="1050" b="1" i="1" dirty="0">
                <a:solidFill>
                  <a:schemeClr val="bg1"/>
                </a:solidFill>
              </a:rPr>
              <a:t>Ibovespa_BR_lag_7  </a:t>
            </a:r>
            <a:r>
              <a:rPr lang="pt-BR" sz="1050" dirty="0">
                <a:solidFill>
                  <a:schemeClr val="bg1"/>
                </a:solidFill>
              </a:rPr>
              <a:t>é a pontuação da bolsa Ibovespa – Brasil de 7 dias atrás</a:t>
            </a:r>
          </a:p>
          <a:p>
            <a:pPr algn="r"/>
            <a:r>
              <a:rPr lang="nn-NO" sz="1050" b="1" i="1" dirty="0">
                <a:solidFill>
                  <a:schemeClr val="bg1"/>
                </a:solidFill>
              </a:rPr>
              <a:t>NYSE_EUA_lag_8 </a:t>
            </a:r>
            <a:r>
              <a:rPr lang="pt-BR" sz="1050" dirty="0">
                <a:solidFill>
                  <a:schemeClr val="bg1"/>
                </a:solidFill>
              </a:rPr>
              <a:t>é a pontuação da bolsa Nyse – EUA de 8 dias atrás</a:t>
            </a:r>
          </a:p>
          <a:p>
            <a:pPr algn="r"/>
            <a:r>
              <a:rPr lang="nn-NO" sz="1050" b="1" i="1" dirty="0">
                <a:solidFill>
                  <a:schemeClr val="bg1"/>
                </a:solidFill>
              </a:rPr>
              <a:t>DAX_Alemanha_lag_8 </a:t>
            </a:r>
            <a:r>
              <a:rPr lang="pt-BR" sz="1050" dirty="0">
                <a:solidFill>
                  <a:schemeClr val="bg1"/>
                </a:solidFill>
              </a:rPr>
              <a:t>é a pontuação da bolsa Dax – Alemanha de 8 dias atrás</a:t>
            </a:r>
          </a:p>
          <a:p>
            <a:pPr algn="r"/>
            <a:endParaRPr lang="pt-BR" sz="1050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EB9B7E5-C00B-DCBD-B465-27E62D3B8F5F}"/>
              </a:ext>
            </a:extLst>
          </p:cNvPr>
          <p:cNvSpPr txBox="1"/>
          <p:nvPr/>
        </p:nvSpPr>
        <p:spPr>
          <a:xfrm>
            <a:off x="4854293" y="5459920"/>
            <a:ext cx="24803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-0,5156, o que indica a inviabilidade do modelo aplicado.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8" name="Imagem 7" descr="Gráfico&#10;&#10;O conteúdo gerado por IA pode estar incorreto.">
            <a:extLst>
              <a:ext uri="{FF2B5EF4-FFF2-40B4-BE49-F238E27FC236}">
                <a16:creationId xmlns:a16="http://schemas.microsoft.com/office/drawing/2014/main" id="{3104529A-6199-713D-47E4-3A3BB1B30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5" y="3501847"/>
            <a:ext cx="3909960" cy="293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3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184AF-5501-9831-9A12-261FA71B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31DAE50-C2BA-6DE8-1638-1833CF83FF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1BC9C9-9C3C-3481-EBDF-7A987EEF4B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CC0C8EB-F9EE-9097-60FC-BF0687EC3C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7C1EF96-7D82-AB8E-EF23-2A09978C904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DCD1C74-1970-EF4C-7931-16B507DB48E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ADBACCF-89EF-9509-38C4-DABE50F412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31AC22-CEBB-B369-8315-EC54BC63A7F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F411DB0-F6A3-C4AA-E033-FA045CDCC75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32ADE7-5213-33A2-DFAD-6A5D69DDB0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E9CC38E-3114-63BB-4494-A1426E38B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6794CC8-C7FD-9666-AE51-2691EEE0C4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FB7C8BBD-55C3-16DA-D583-5242170CF6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2369F2-2ABA-045C-8834-B7BBFDA5FEA2}"/>
              </a:ext>
            </a:extLst>
          </p:cNvPr>
          <p:cNvSpPr txBox="1"/>
          <p:nvPr/>
        </p:nvSpPr>
        <p:spPr>
          <a:xfrm>
            <a:off x="838200" y="1254953"/>
            <a:ext cx="4324642" cy="2544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Referências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1393172-C5D6-B3ED-1909-9A22974477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5761700-2741-AD34-4848-C510A8CDC0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6EDBCD2-AA8E-2715-BF44-B783741547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2DFA336-2A18-9D84-2462-F908717F4E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38F309C-3750-951F-17C8-B9917E8CEB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39C41123-6BEA-699B-9706-C05CE267A9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0E24495-62CB-39F3-FA86-F78D19D3F4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2B5DF28-6641-E5E2-3B66-1DB2D89B03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09B1196-FC16-ECCA-63D5-9C3E6BA863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E203EEF1-9195-F853-EA73-D6541C6032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094C875-1518-23F4-77AE-E1089230AC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6785EED0-68D0-E850-5E01-668AC0EF20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9BAC87E-A537-A5B7-7E46-6A250C8898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A64DD03-2BE1-C5C0-8739-144EEC6698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E3F3D67-2A5D-5F4A-BE88-8C1D5B9D91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A6A85DC-C793-CCA0-9CAB-6C8986EA0E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834CFDB-829E-7275-E3A1-BB504C613F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D54EA12-EBBC-3BDC-53E8-A53DDE6BC9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85" r="6247"/>
          <a:stretch/>
        </p:blipFill>
        <p:spPr>
          <a:xfrm>
            <a:off x="5962816" y="2053243"/>
            <a:ext cx="2684158" cy="319735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B5323F4-5855-6899-F1C3-4FC0711EA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949" y="2053243"/>
            <a:ext cx="3177915" cy="18410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2F18F95-9800-9F5C-07FA-59DAFC78D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949" y="4002503"/>
            <a:ext cx="3180634" cy="12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970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5ACAF-E88A-CDF0-94BD-C8D496BC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3B14344E-F11D-EA06-FDAC-FEA8E223E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E67CBC-1C7C-23D9-A0D4-C5C443B36A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514" y="-4430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4659ADC-955B-0E93-EC91-451FF342D6AC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50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5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BNB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0A8374-404D-B7D8-326C-CBDF9647ED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D55DEE2-663D-2089-AC2B-F05FBD999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68D2E7F-14AA-C3D6-9E13-D44841925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291052"/>
            <a:ext cx="10506456" cy="6123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</a:rPr>
              <a:t>O melhor modelo teve um R2 da base de teste mediano de 0,5329 e RMSE% de 33,8199 com um modelo simplificado com diversas variáveis</a:t>
            </a:r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46777238-97E2-FBB1-60D1-B97441172B5C}"/>
              </a:ext>
            </a:extLst>
          </p:cNvPr>
          <p:cNvSpPr txBox="1">
            <a:spLocks/>
          </p:cNvSpPr>
          <p:nvPr/>
        </p:nvSpPr>
        <p:spPr>
          <a:xfrm>
            <a:off x="1030403" y="4569404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BNB_USD_prev</a:t>
            </a:r>
            <a:r>
              <a:rPr lang="pt-BR" sz="1800" b="1" dirty="0">
                <a:solidFill>
                  <a:schemeClr val="bg1"/>
                </a:solidFill>
              </a:rPr>
              <a:t> = -763.71 + (0.04) * NASDAQ_EUA_lag_7 + (0.05) * NYSE_EUA_lag_50 + (-0.03) * LondonStock_ReinoUnido_lag_23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1B5C9E-E561-417E-874F-A4F9F0696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6300"/>
            <a:ext cx="12192000" cy="13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57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5A716-43C2-1DA9-6B84-09F128FE2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104BF9DF-5851-F1FC-08C8-80D508CF4F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88F866-A88B-7063-44CC-3D55DA06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C5D578-D74C-88F2-2805-C4BA4E78F87A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BNB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</a:t>
            </a:r>
            <a:r>
              <a:rPr lang="pt-BR" sz="1400" dirty="0" err="1">
                <a:solidFill>
                  <a:schemeClr val="bg1"/>
                </a:solidFill>
              </a:rPr>
              <a:t>bnb_lags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64EE95-4761-289A-4E37-E6C33EC1A7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418D67-D138-7634-6109-723F62B74D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C86642-FFEB-461B-BA08-21D6A123B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482" y="682933"/>
            <a:ext cx="5495869" cy="54702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3413A97-8592-42BE-83A9-02B8F75A4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54" y="2298562"/>
            <a:ext cx="5197579" cy="393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9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B2C50-7D49-8765-A320-04ED8A12B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81F7DFB9-6344-EAA9-FAD7-CD8FE3AEE0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0ED70C-90FF-32F9-2854-B03C24FE71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514" y="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7682CD-7BF3-86D3-6EE7-53F2DA8D673B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BNB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</a:t>
            </a:r>
            <a:r>
              <a:rPr lang="pt-BR" sz="1400" dirty="0" err="1">
                <a:solidFill>
                  <a:schemeClr val="bg1"/>
                </a:solidFill>
              </a:rPr>
              <a:t>bnb_lags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09056A-C63F-AD46-7633-F4725215F6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5D7721-4552-904E-5691-3EC047CDA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CE8B2F3F-8D01-4515-A910-514E9A708F78}"/>
              </a:ext>
            </a:extLst>
          </p:cNvPr>
          <p:cNvSpPr txBox="1">
            <a:spLocks/>
          </p:cNvSpPr>
          <p:nvPr/>
        </p:nvSpPr>
        <p:spPr>
          <a:xfrm>
            <a:off x="970451" y="2474173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BNB_USD_prev</a:t>
            </a:r>
            <a:r>
              <a:rPr lang="pt-BR" sz="1800" b="1" dirty="0">
                <a:solidFill>
                  <a:schemeClr val="bg1"/>
                </a:solidFill>
              </a:rPr>
              <a:t> = -763.71 + (0.04) * NASDAQ_EUA_lag_7 + (0.05) * NYSE_EUA_lag_50 + (-0.03) * LondonStock_ReinoUnido_lag_23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EEEAE2-48F4-4D5D-9742-068F3A9E458A}"/>
              </a:ext>
            </a:extLst>
          </p:cNvPr>
          <p:cNvSpPr txBox="1"/>
          <p:nvPr/>
        </p:nvSpPr>
        <p:spPr>
          <a:xfrm>
            <a:off x="4903694" y="5752040"/>
            <a:ext cx="2480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0,5329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3AC181F-3BFD-43CC-82A4-3132163A1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67" y="3376738"/>
            <a:ext cx="3838885" cy="2905436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DF4ADE11-DE1D-4BBE-B149-56E679164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3" y="3506414"/>
            <a:ext cx="3345457" cy="1846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BNB_USD é melhor definido por: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(-763.71) +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(0.04) x </a:t>
            </a:r>
            <a:r>
              <a:rPr lang="pt-BR" sz="1400" b="1" i="1" dirty="0">
                <a:solidFill>
                  <a:schemeClr val="bg1"/>
                </a:solidFill>
              </a:rPr>
              <a:t>NASDAQ_EUA_lag_7 +</a:t>
            </a:r>
          </a:p>
          <a:p>
            <a:pPr marL="0" indent="0">
              <a:buNone/>
            </a:pPr>
            <a:r>
              <a:rPr lang="nn-NO" sz="1400" b="1" i="1" dirty="0">
                <a:solidFill>
                  <a:schemeClr val="bg1"/>
                </a:solidFill>
              </a:rPr>
              <a:t>(0.05) </a:t>
            </a:r>
            <a:r>
              <a:rPr lang="pt-BR" sz="1400" dirty="0">
                <a:solidFill>
                  <a:schemeClr val="bg1"/>
                </a:solidFill>
              </a:rPr>
              <a:t>x</a:t>
            </a:r>
            <a:r>
              <a:rPr lang="nn-NO" sz="1400" b="1" i="1" dirty="0">
                <a:solidFill>
                  <a:schemeClr val="bg1"/>
                </a:solidFill>
              </a:rPr>
              <a:t> NYSE_EUA_lag_50 + </a:t>
            </a:r>
          </a:p>
          <a:p>
            <a:pPr marL="0" indent="0">
              <a:buNone/>
            </a:pPr>
            <a:r>
              <a:rPr lang="nn-NO" sz="1400" b="1" i="1" dirty="0">
                <a:solidFill>
                  <a:schemeClr val="bg1"/>
                </a:solidFill>
              </a:rPr>
              <a:t>(-0.03) </a:t>
            </a:r>
            <a:r>
              <a:rPr lang="pt-BR" sz="1400" dirty="0">
                <a:solidFill>
                  <a:schemeClr val="bg1"/>
                </a:solidFill>
              </a:rPr>
              <a:t>x</a:t>
            </a:r>
            <a:r>
              <a:rPr lang="nn-NO" sz="1400" b="1" i="1" dirty="0">
                <a:solidFill>
                  <a:schemeClr val="bg1"/>
                </a:solidFill>
              </a:rPr>
              <a:t> LondonStock_ReinoUnido_lag_23</a:t>
            </a:r>
            <a:endParaRPr lang="pt-BR" sz="1400" b="1" i="1" dirty="0">
              <a:solidFill>
                <a:schemeClr val="bg1"/>
              </a:solidFill>
            </a:endParaRP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886B7A36-4A03-4E05-A175-695DBE97AAB6}"/>
              </a:ext>
            </a:extLst>
          </p:cNvPr>
          <p:cNvSpPr txBox="1">
            <a:spLocks/>
          </p:cNvSpPr>
          <p:nvPr/>
        </p:nvSpPr>
        <p:spPr>
          <a:xfrm>
            <a:off x="7632423" y="4728240"/>
            <a:ext cx="3680727" cy="174346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BNB_USD </a:t>
            </a:r>
            <a:r>
              <a:rPr lang="pt-BR" sz="1050" dirty="0">
                <a:solidFill>
                  <a:schemeClr val="bg1"/>
                </a:solidFill>
              </a:rPr>
              <a:t>é o preço da SOL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7 dias atrás</a:t>
            </a:r>
          </a:p>
          <a:p>
            <a:pPr algn="r"/>
            <a:r>
              <a:rPr lang="nn-NO" sz="1050" b="1" i="1" dirty="0">
                <a:solidFill>
                  <a:schemeClr val="bg1"/>
                </a:solidFill>
              </a:rPr>
              <a:t>NYSE_EUA_lag_50</a:t>
            </a:r>
            <a:r>
              <a:rPr lang="pt-BR" sz="1050" dirty="0">
                <a:solidFill>
                  <a:schemeClr val="bg1"/>
                </a:solidFill>
              </a:rPr>
              <a:t> é a pontuação da bolsa da NYSE – EUA de 50 dias atrás</a:t>
            </a:r>
          </a:p>
          <a:p>
            <a:pPr algn="r"/>
            <a:r>
              <a:rPr lang="nn-NO" sz="1100" b="1" i="1" dirty="0">
                <a:solidFill>
                  <a:schemeClr val="bg1"/>
                </a:solidFill>
              </a:rPr>
              <a:t>LondonStock_ReinoUnido_lag_23 </a:t>
            </a:r>
            <a:r>
              <a:rPr lang="pt-BR" sz="1100" dirty="0">
                <a:solidFill>
                  <a:schemeClr val="bg1"/>
                </a:solidFill>
              </a:rPr>
              <a:t>é a pontuação da bolsa da London Stock – Reino Unido de 23 dias atrás</a:t>
            </a:r>
            <a:endParaRPr lang="pt-BR" sz="11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03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2E855A-DB1C-297C-417F-0AFCF476E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EB1DAAE9-D278-2811-223E-E4D831864A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76409E-A001-EEEF-765B-7D6DB41EA9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3CB14F-105E-6BBD-89C1-D2ECE1239D41}"/>
              </a:ext>
            </a:extLst>
          </p:cNvPr>
          <p:cNvSpPr txBox="1"/>
          <p:nvPr/>
        </p:nvSpPr>
        <p:spPr>
          <a:xfrm>
            <a:off x="841248" y="-50805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BNB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all_lags_mms_2020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A36E2-DCBE-4F14-F97A-A689CC4D23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DC60AC-8864-1155-A511-A12B7E04BF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F577CB-F453-12FA-59A9-E90EDBBAE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001" y="350364"/>
            <a:ext cx="5046935" cy="6145686"/>
          </a:xfrm>
          <a:prstGeom prst="rect">
            <a:avLst/>
          </a:prstGeom>
        </p:spPr>
      </p:pic>
      <p:pic>
        <p:nvPicPr>
          <p:cNvPr id="13" name="Imagem 12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5D939AD4-A05E-CE7C-6903-916004ED0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6" y="2632268"/>
            <a:ext cx="50927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44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A11E4E-60CE-6866-6BD8-B3648AB34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0E67A635-B611-61F5-02A7-D66D834C1B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7ADABF-EBFF-DE31-4D0F-F966AC9E19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514" y="0"/>
            <a:ext cx="12191979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4AB9A0-1A02-8460-F17A-4503C7E40641}"/>
              </a:ext>
            </a:extLst>
          </p:cNvPr>
          <p:cNvSpPr txBox="1"/>
          <p:nvPr/>
        </p:nvSpPr>
        <p:spPr>
          <a:xfrm>
            <a:off x="841248" y="155097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8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BNB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1400" dirty="0">
                <a:solidFill>
                  <a:schemeClr val="bg1"/>
                </a:solidFill>
              </a:rPr>
              <a:t>Base: all_lags_mms_2020</a:t>
            </a:r>
            <a:endParaRPr lang="en-US" sz="1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47029E-5A8D-906C-E0E8-4E19AB8C85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15518-42F3-F685-A324-1F9F3A8A6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318FC616-6338-0EBE-969E-C289E5D9BA4F}"/>
              </a:ext>
            </a:extLst>
          </p:cNvPr>
          <p:cNvSpPr txBox="1">
            <a:spLocks/>
          </p:cNvSpPr>
          <p:nvPr/>
        </p:nvSpPr>
        <p:spPr>
          <a:xfrm>
            <a:off x="970451" y="2474173"/>
            <a:ext cx="10506456" cy="612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b="1" dirty="0" err="1">
                <a:solidFill>
                  <a:schemeClr val="bg1"/>
                </a:solidFill>
              </a:rPr>
              <a:t>BNB_USD_prev</a:t>
            </a:r>
            <a:r>
              <a:rPr lang="pt-BR" sz="1800" b="1" dirty="0">
                <a:solidFill>
                  <a:schemeClr val="bg1"/>
                </a:solidFill>
              </a:rPr>
              <a:t> = -602,59 + (0,0207) * NASDAQ_EUA_lag_7 + (0,0915) * NYSE_EUA_MM_30 +</a:t>
            </a:r>
          </a:p>
          <a:p>
            <a:pPr marL="0" indent="0" algn="ctr">
              <a:buNone/>
            </a:pPr>
            <a:r>
              <a:rPr lang="pt-BR" sz="1800" b="1" dirty="0">
                <a:solidFill>
                  <a:schemeClr val="bg1"/>
                </a:solidFill>
              </a:rPr>
              <a:t> (-0,0043) * Ibovespa_BR_MM_30 + (-0,0374) * LondonStock_ReinoUnido_MM_30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6831ABD-8B04-5B9F-7EE6-92855FE9A4A8}"/>
              </a:ext>
            </a:extLst>
          </p:cNvPr>
          <p:cNvSpPr txBox="1"/>
          <p:nvPr/>
        </p:nvSpPr>
        <p:spPr>
          <a:xfrm>
            <a:off x="4926009" y="5481650"/>
            <a:ext cx="24803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</a:rPr>
              <a:t>*R² é uma nota </a:t>
            </a:r>
            <a:r>
              <a:rPr lang="pt-BR" sz="1100" dirty="0">
                <a:solidFill>
                  <a:schemeClr val="bg1"/>
                </a:solidFill>
              </a:rPr>
              <a:t>que demonstra </a:t>
            </a:r>
            <a:r>
              <a:rPr lang="pt-BR" sz="1100" b="1" dirty="0">
                <a:solidFill>
                  <a:schemeClr val="bg1"/>
                </a:solidFill>
              </a:rPr>
              <a:t>o quanto a nossa previsão faz sentido com os dados reais. Para esse modelo, nosso R² foi de -0,0960, o que indica a inviabilidade do modelo aplicado.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E96291AD-23B2-C1D5-8FD4-AC2828816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943" y="3506414"/>
            <a:ext cx="3613681" cy="17068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BNB_USD é melhor definido por: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-602,59 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(0,0207) x </a:t>
            </a:r>
            <a:r>
              <a:rPr lang="pt-BR" sz="1600" b="1" i="1" dirty="0">
                <a:solidFill>
                  <a:schemeClr val="bg1"/>
                </a:solidFill>
              </a:rPr>
              <a:t>NASDAQ_EUA_lag_7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(0,0915) x </a:t>
            </a:r>
            <a:r>
              <a:rPr lang="pt-BR" sz="1600" b="1" i="1" dirty="0">
                <a:solidFill>
                  <a:schemeClr val="bg1"/>
                </a:solidFill>
              </a:rPr>
              <a:t>NYSE_EUA_MM_30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(-0,0043) x </a:t>
            </a:r>
            <a:r>
              <a:rPr lang="pt-BR" sz="1600" b="1" i="1" dirty="0">
                <a:solidFill>
                  <a:schemeClr val="bg1"/>
                </a:solidFill>
              </a:rPr>
              <a:t>Ibovespa_BR_MM_30 </a:t>
            </a:r>
            <a:r>
              <a:rPr lang="pt-BR" sz="1600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bg1"/>
                </a:solidFill>
              </a:rPr>
              <a:t>(-0,0374) x </a:t>
            </a:r>
            <a:r>
              <a:rPr lang="pt-BR" sz="1600" b="1" i="1" dirty="0">
                <a:solidFill>
                  <a:schemeClr val="bg1"/>
                </a:solidFill>
              </a:rPr>
              <a:t>LondonStock_ReinoUnido_MM_30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F2A89789-525B-E583-7EC6-6702E157444F}"/>
              </a:ext>
            </a:extLst>
          </p:cNvPr>
          <p:cNvSpPr txBox="1">
            <a:spLocks/>
          </p:cNvSpPr>
          <p:nvPr/>
        </p:nvSpPr>
        <p:spPr>
          <a:xfrm>
            <a:off x="7632423" y="4544568"/>
            <a:ext cx="3680727" cy="1927140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1050" dirty="0">
                <a:solidFill>
                  <a:schemeClr val="bg1"/>
                </a:solidFill>
              </a:rPr>
              <a:t>Considerando que: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BNB_USD </a:t>
            </a:r>
            <a:r>
              <a:rPr lang="pt-BR" sz="1050" dirty="0">
                <a:solidFill>
                  <a:schemeClr val="bg1"/>
                </a:solidFill>
              </a:rPr>
              <a:t>é o preço da SOL em dólar americano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NASDAQ_EUA_lag_7 </a:t>
            </a:r>
            <a:r>
              <a:rPr lang="pt-BR" sz="1050" dirty="0">
                <a:solidFill>
                  <a:schemeClr val="bg1"/>
                </a:solidFill>
              </a:rPr>
              <a:t>é a pontuação da bolsa da Nasdaq – EUA de 7 dias atrás</a:t>
            </a:r>
          </a:p>
          <a:p>
            <a:pPr algn="r"/>
            <a:r>
              <a:rPr lang="nn-NO" sz="1050" b="1" i="1" dirty="0">
                <a:solidFill>
                  <a:schemeClr val="bg1"/>
                </a:solidFill>
              </a:rPr>
              <a:t>NYSE_EUA_MM_30</a:t>
            </a:r>
            <a:r>
              <a:rPr lang="pt-BR" sz="1050" dirty="0">
                <a:solidFill>
                  <a:schemeClr val="bg1"/>
                </a:solidFill>
              </a:rPr>
              <a:t> é a pontuação média da bolsa da NYSE – EUA de 30 dias atrás</a:t>
            </a:r>
          </a:p>
          <a:p>
            <a:pPr algn="r"/>
            <a:r>
              <a:rPr lang="pt-BR" sz="1050" b="1" i="1" dirty="0">
                <a:solidFill>
                  <a:schemeClr val="bg1"/>
                </a:solidFill>
              </a:rPr>
              <a:t>Ibovespa_BR_MM_30 </a:t>
            </a:r>
            <a:r>
              <a:rPr lang="pt-BR" sz="1050" dirty="0">
                <a:solidFill>
                  <a:schemeClr val="bg1"/>
                </a:solidFill>
              </a:rPr>
              <a:t>é a pontuação média da bolsa do Ibovespa – Brasil de 30 dias atrás</a:t>
            </a:r>
          </a:p>
          <a:p>
            <a:pPr algn="r"/>
            <a:r>
              <a:rPr lang="nn-NO" sz="1000" b="1" i="1" dirty="0">
                <a:solidFill>
                  <a:schemeClr val="bg1"/>
                </a:solidFill>
              </a:rPr>
              <a:t>LondonStock_ReinoUnido_MM_30 </a:t>
            </a:r>
            <a:r>
              <a:rPr lang="pt-BR" sz="1000" dirty="0">
                <a:solidFill>
                  <a:schemeClr val="bg1"/>
                </a:solidFill>
              </a:rPr>
              <a:t>é a pontuação média da bolsa da London Stock – Reino Unido de 30 dias atrás</a:t>
            </a:r>
            <a:endParaRPr lang="pt-BR" sz="1000" b="1" i="1" dirty="0">
              <a:solidFill>
                <a:schemeClr val="bg1"/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5475FCE-1405-9F07-B212-E6CC02E77FA9}"/>
              </a:ext>
            </a:extLst>
          </p:cNvPr>
          <p:cNvSpPr txBox="1">
            <a:spLocks/>
          </p:cNvSpPr>
          <p:nvPr/>
        </p:nvSpPr>
        <p:spPr>
          <a:xfrm>
            <a:off x="7008599" y="365866"/>
            <a:ext cx="3345457" cy="1846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</a:rPr>
              <a:t>BNB_USD é melhor definido por: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</a:rPr>
              <a:t>(-763.71) +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</a:rPr>
              <a:t>(0.04) x </a:t>
            </a:r>
            <a:r>
              <a:rPr lang="pt-BR" sz="1400" b="1" i="1" dirty="0">
                <a:solidFill>
                  <a:schemeClr val="bg1"/>
                </a:solidFill>
              </a:rPr>
              <a:t>NASDAQ_EUA_lag_7 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n-NO" sz="1400" b="1" i="1" dirty="0">
                <a:solidFill>
                  <a:schemeClr val="bg1"/>
                </a:solidFill>
              </a:rPr>
              <a:t>(0.05) </a:t>
            </a:r>
            <a:r>
              <a:rPr lang="pt-BR" sz="1400" dirty="0">
                <a:solidFill>
                  <a:schemeClr val="bg1"/>
                </a:solidFill>
              </a:rPr>
              <a:t>x</a:t>
            </a:r>
            <a:r>
              <a:rPr lang="nn-NO" sz="1400" b="1" i="1" dirty="0">
                <a:solidFill>
                  <a:schemeClr val="bg1"/>
                </a:solidFill>
              </a:rPr>
              <a:t> NYSE_EUA_lag_50 +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n-NO" sz="1400" b="1" i="1" dirty="0">
                <a:solidFill>
                  <a:schemeClr val="bg1"/>
                </a:solidFill>
              </a:rPr>
              <a:t>(-0.03) </a:t>
            </a:r>
            <a:r>
              <a:rPr lang="pt-BR" sz="1400" dirty="0">
                <a:solidFill>
                  <a:schemeClr val="bg1"/>
                </a:solidFill>
              </a:rPr>
              <a:t>x</a:t>
            </a:r>
            <a:r>
              <a:rPr lang="nn-NO" sz="1400" b="1" i="1" dirty="0">
                <a:solidFill>
                  <a:schemeClr val="bg1"/>
                </a:solidFill>
              </a:rPr>
              <a:t> LondonStock_ReinoUnido_lag_23</a:t>
            </a:r>
            <a:endParaRPr lang="pt-BR" sz="1400" b="1" i="1" dirty="0">
              <a:solidFill>
                <a:schemeClr val="bg1"/>
              </a:solidFill>
            </a:endParaRPr>
          </a:p>
        </p:txBody>
      </p:sp>
      <p:pic>
        <p:nvPicPr>
          <p:cNvPr id="10" name="Imagem 9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7F5CF9D6-3764-EAE8-66CA-AA4C5C31D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3506414"/>
            <a:ext cx="3876037" cy="29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65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EDDCF2-EDE4-A493-A572-A4661C287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70E192F-62A2-E634-6651-8ED562BB07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4CADE0A-35A6-3084-8ACD-46D6AAD23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3A1E319-8FF8-2102-BE14-A5FA53170D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3A72890-4503-A81B-CF95-10FD3DBE66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7EBBFE8-6D4C-1F3D-C03C-F387776198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522ED5C-5D4D-6EB6-35B1-876CC919EF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BA7601A-E421-29E0-8F85-1891ED29A72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B10AC83-A7F3-573E-8102-4764497EFC5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554D63-2FC8-2A12-41AB-DA13B6640F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F56AFB2-0508-C5E1-63B7-373EAA703C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167E29-248F-D8E0-7041-9686B15CE6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50EEFF3-B1D5-2964-A1C8-89638CB0ED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ABFA03-556F-98EE-700D-EE960A38D173}"/>
              </a:ext>
            </a:extLst>
          </p:cNvPr>
          <p:cNvSpPr txBox="1"/>
          <p:nvPr/>
        </p:nvSpPr>
        <p:spPr>
          <a:xfrm>
            <a:off x="821846" y="1468557"/>
            <a:ext cx="4324642" cy="2179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Implicações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Gerenciais</a:t>
            </a: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 Limitações do </a:t>
            </a: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Projeto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B810A8D-6EAE-0999-ADF6-F2F48FCF80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F6BEE66-8302-20C0-87E7-D205EAFB3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E9EF48E-4773-389B-2B73-6D87AFF777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C5B52BA-1143-211E-C696-18C30EC2B7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3280826-356C-628A-B74E-4BB311E427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AA7862F0-6975-8AA3-4FAA-BAACB93536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3CF584D-344B-F2F4-3BFB-3AA13C3E4D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8F9049C-D3B0-05DE-D219-912976980A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0AC525-D0CB-80ED-BF0E-D682D2644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8E773DB4-0CFF-2663-EEC1-16C62B9DA2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B91B488-8561-C64A-B196-4697CCC0A8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04B7A679-EBD4-4F5C-DAF7-CFDDC05F23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1721706-E98E-1D26-6AD0-0A0F8F49A9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C9480A7-7CC6-6005-50D5-EC6B71448A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6E50FD8-A9F7-6DA7-A8D5-64449C3430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061399B-65C5-0310-559C-D6226E8FB0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8EDF7FE-C7C3-187B-A51E-574C5A483C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1CBF356-6FF5-FFBB-6616-D9D00FB58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125" y="2320225"/>
            <a:ext cx="5407343" cy="2705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Criptomoedas são alvos de especulações, o que não torna o modelo completamente previsível;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Assim como todos os ativos do mercado, há risco sistemático – político, fiscal etc. – não parametrizado nesse projeto.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 err="1">
                <a:solidFill>
                  <a:schemeClr val="bg1"/>
                </a:solidFill>
              </a:rPr>
              <a:t>Lags</a:t>
            </a:r>
            <a:r>
              <a:rPr lang="pt-BR" sz="1300" dirty="0">
                <a:solidFill>
                  <a:schemeClr val="bg1"/>
                </a:solidFill>
              </a:rPr>
              <a:t> e Médias Móveis limitadas;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Bolsas e moedas limitadas;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Em modelos  como XRP e SOL, abriu-se a possibilidade de que outras variáveis externas podem ser relevantes (como notícias, regulação ou sentimento de mercado) e não foram capturadas.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13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pt-BR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3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1E5250C-CC7C-A3B7-D5D8-AE505267E23C}"/>
              </a:ext>
            </a:extLst>
          </p:cNvPr>
          <p:cNvSpPr txBox="1"/>
          <p:nvPr/>
        </p:nvSpPr>
        <p:spPr>
          <a:xfrm>
            <a:off x="1013552" y="3648547"/>
            <a:ext cx="34107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pt-BR" sz="1100" dirty="0">
                <a:solidFill>
                  <a:schemeClr val="bg1"/>
                </a:solidFill>
              </a:rPr>
              <a:t>Estratégia do modelo preditivo: </a:t>
            </a:r>
          </a:p>
          <a:p>
            <a:pPr lvl="1" algn="ctr"/>
            <a:r>
              <a:rPr lang="pt-BR" sz="1100" dirty="0">
                <a:solidFill>
                  <a:schemeClr val="bg1"/>
                </a:solidFill>
              </a:rPr>
              <a:t>Regressão linear múltipla – </a:t>
            </a:r>
            <a:r>
              <a:rPr lang="pt-BR" sz="1100" dirty="0" err="1">
                <a:solidFill>
                  <a:schemeClr val="bg1"/>
                </a:solidFill>
              </a:rPr>
              <a:t>Stepwise</a:t>
            </a:r>
            <a:r>
              <a:rPr lang="pt-BR" sz="1100" dirty="0">
                <a:solidFill>
                  <a:schemeClr val="bg1"/>
                </a:solidFill>
              </a:rPr>
              <a:t> </a:t>
            </a:r>
            <a:r>
              <a:rPr lang="pt-BR" sz="1100" dirty="0" err="1">
                <a:solidFill>
                  <a:schemeClr val="bg1"/>
                </a:solidFill>
              </a:rPr>
              <a:t>Foward</a:t>
            </a:r>
            <a:endParaRPr lang="pt-B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9302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07645C-8517-D049-6E8E-982424E6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A61C58D-CBAF-208C-F68B-1C04B6D7BE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D13B63-A55C-B5E0-576C-2590A28E9E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ED4B49D-4BF7-82B8-8A82-A7FFBF2009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00C00DC-0477-E455-78AF-A2E85B614F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C686CC8-4778-DCF0-82F8-3C3C0A20E03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DBBB3F-E932-3B1E-0558-0AFF0B9BF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B12882C-CD9B-104E-43CF-FE688D573C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1A2303B-FFB1-B2A4-DD88-5C0D1A1E6F9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90F632E-A83C-6088-BDAE-4073D9781E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9D7187D-7A6D-1230-0A89-1B0994E8B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93708E-7DBF-0BEF-50DC-30E8DB27F4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BC96D9E4-3CB2-CE9D-62B6-B4EC2CF73E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6F26210-FB3F-E04D-6DDB-F72E6E6D175E}"/>
              </a:ext>
            </a:extLst>
          </p:cNvPr>
          <p:cNvSpPr txBox="1"/>
          <p:nvPr/>
        </p:nvSpPr>
        <p:spPr>
          <a:xfrm>
            <a:off x="821846" y="1644537"/>
            <a:ext cx="4324642" cy="2179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Recomendações</a:t>
            </a:r>
            <a:endParaRPr lang="en-US" sz="2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277F60-73BA-72BD-278F-5544094AB6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AF6C8E3-E32D-673B-1A13-0CB554733A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08FB050-7E46-6745-180D-32A4DDBE43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EC7227C-BA31-0470-C394-4D7B846894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0B8AA3A-3E71-B1DB-887B-16DE0A7F5BF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41A5F7C5-644A-CD37-969D-BEA5FCCFC6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A987EC1-5368-B7A1-816D-47113BBD20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F628074-CBEB-799F-E82E-9E6AC1402D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DEC3861-638C-6006-DB7B-DEFCA753B1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941A27E3-4400-461C-0429-D62AFA9000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FED5B88-AB7E-E195-3BFF-7621413B75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FD319BFB-47C0-B91F-620A-85AFA7FC0E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3E0259B-AF25-CDBB-7594-DDD48F8717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B921213-D5F2-8978-F7C6-E6C6ADE004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E1B40D-5C8A-A845-9EA2-D5D9778132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6BAA71A-0EB2-466C-4014-7B15332CF7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5EEBCC7-554B-0A59-9C36-806D027B0C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BD3BF5A-267E-BAE9-FF28-B2F48FBAF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125" y="2551175"/>
            <a:ext cx="5407343" cy="24741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Testar outros tipos de regressão, por exemplo, </a:t>
            </a:r>
            <a:r>
              <a:rPr lang="pt-BR" sz="1300" dirty="0" err="1">
                <a:solidFill>
                  <a:schemeClr val="bg1"/>
                </a:solidFill>
              </a:rPr>
              <a:t>Elastic</a:t>
            </a:r>
            <a:r>
              <a:rPr lang="pt-BR" sz="1300" dirty="0">
                <a:solidFill>
                  <a:schemeClr val="bg1"/>
                </a:solidFill>
              </a:rPr>
              <a:t>-net;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Aprimorar previsão com Machine Learning;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Ampliar base histórica e aumentar a lupa no horizonte de tempo – trabalhar com informações </a:t>
            </a:r>
            <a:r>
              <a:rPr lang="pt-BR" sz="1300" dirty="0" err="1">
                <a:solidFill>
                  <a:schemeClr val="bg1"/>
                </a:solidFill>
              </a:rPr>
              <a:t>intra-day</a:t>
            </a:r>
            <a:r>
              <a:rPr lang="pt-BR" sz="1300" dirty="0">
                <a:solidFill>
                  <a:schemeClr val="bg1"/>
                </a:solidFill>
              </a:rPr>
              <a:t>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Incluir ferramentas de análise de sentimento de mercado através de notícias ou redes sociais;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300" dirty="0">
                <a:solidFill>
                  <a:schemeClr val="bg1"/>
                </a:solidFill>
              </a:rPr>
              <a:t>Automações de Compra e Venda de ativos.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1300" i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pt-BR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4275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F71EE-CA3D-4A9C-D50F-AF1B6D999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BE0CDC9-ED2F-97B0-65C6-1CBD2FA5EF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546FDCF-DE83-1706-87FA-8A91B2F1B52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Conclusões</a:t>
            </a:r>
          </a:p>
        </p:txBody>
      </p:sp>
      <p:graphicFrame>
        <p:nvGraphicFramePr>
          <p:cNvPr id="101" name="Espaço Reservado para Conteúdo 2">
            <a:extLst>
              <a:ext uri="{FF2B5EF4-FFF2-40B4-BE49-F238E27FC236}">
                <a16:creationId xmlns:a16="http://schemas.microsoft.com/office/drawing/2014/main" id="{CED58CED-0918-6712-6902-B4DDEEA0C0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84229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47275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0C4AB2-5950-E301-EA98-8833F0F0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0AB778-9AF5-23AD-21DB-25F99B3505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7CD2C3-D43E-5A0C-8115-009043B4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8919" y="2689777"/>
            <a:ext cx="4174506" cy="9206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FFFF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89412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798A99-0481-A767-EAF5-83FE59CE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24DC588-A943-C984-EDEA-012F7FB197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C065AB-1EE8-481D-021C-D1FF65404C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3ED7184-D62B-272F-86F1-0271CB8DF5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6FB646A-5036-F859-F3D1-4D06F8D08BA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B2395B9-1784-78C8-3769-7F6798527F8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54F4690-95E7-60EA-A876-1E9211B43C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34C2254-FAC1-964D-6C52-2101B6D6A60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36047EF-C55D-7F04-C6EF-D9DA34BD115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4DE0369-807C-EBF0-2A13-846AEB3D0F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25" y="1119591"/>
            <a:ext cx="4965868" cy="4598497"/>
            <a:chOff x="579725" y="1119591"/>
            <a:chExt cx="4965868" cy="459849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A17F479-75E6-C2CB-5953-8A7BE133C1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EC0F43-384C-27FF-3848-1FE055AFB1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95F43C8-E137-A189-CB28-CF3928906C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D7E105-28BC-C859-50AF-95BF10257E15}"/>
              </a:ext>
            </a:extLst>
          </p:cNvPr>
          <p:cNvSpPr txBox="1"/>
          <p:nvPr/>
        </p:nvSpPr>
        <p:spPr>
          <a:xfrm>
            <a:off x="838200" y="1254953"/>
            <a:ext cx="4324642" cy="2544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Referências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84DE8B-F480-B565-8B4D-9316C6389E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</a14:imgLayer>
                </a14:imgProps>
              </a:ext>
            </a:extLst>
          </a:blip>
          <a:srcRect l="23460" r="4024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00049E8-2832-FF61-F2FF-A6C4B991ED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06E39AA-C79A-DEA9-4D41-D96F07FF55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5534D73-6C45-E0BC-CC66-4004C3F31D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A65A7C8-AB24-04E7-FA71-8C8334B81D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8" name="Graphic 185">
            <a:extLst>
              <a:ext uri="{FF2B5EF4-FFF2-40B4-BE49-F238E27FC236}">
                <a16:creationId xmlns:a16="http://schemas.microsoft.com/office/drawing/2014/main" id="{CEAC336C-144C-8D02-1769-E658D25403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ADA7D64-EC0C-C1EA-F3DA-C0F34E3C88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0F2BB76-C591-0AF4-74D4-56E7B74A28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2C53EC8-9338-EC6D-74E6-AA542661EF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413F1E9A-3D60-322B-D312-28D1A53C85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DBBCFC6-9425-79D2-CFA7-E0FA7640C7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185">
            <a:extLst>
              <a:ext uri="{FF2B5EF4-FFF2-40B4-BE49-F238E27FC236}">
                <a16:creationId xmlns:a16="http://schemas.microsoft.com/office/drawing/2014/main" id="{94FA5EFA-4F50-1623-BF06-3B4FD12F26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D0342E6-F517-6C6E-F610-FEFB538623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30874B4-E5AF-EDA6-418B-0D33AFE5F6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0EA92F3-B607-87A4-253B-C98B78EAB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5123302-909A-4DBE-3ADC-E6DD898B25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B020DF8-B95C-20A2-DF80-7654B48985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81FADB3E-38BF-0B94-590B-4876FE906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820" y="964681"/>
            <a:ext cx="3391885" cy="31391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D90C41D-19A0-A82C-11E7-F146A8877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939" y="4327196"/>
            <a:ext cx="4555043" cy="186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02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4035</TotalTime>
  <Words>4374</Words>
  <Application>Microsoft Office PowerPoint</Application>
  <PresentationFormat>Widescreen</PresentationFormat>
  <Paragraphs>569</Paragraphs>
  <Slides>88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95" baseType="lpstr">
      <vt:lpstr>Aharoni</vt:lpstr>
      <vt:lpstr>Aptos</vt:lpstr>
      <vt:lpstr>Aptos Display</vt:lpstr>
      <vt:lpstr>Arial</vt:lpstr>
      <vt:lpstr>Calibri</vt:lpstr>
      <vt:lpstr>Wingdings</vt:lpstr>
      <vt:lpstr>Tema do Office</vt:lpstr>
      <vt:lpstr>Análise de Criptomoedas x Mercados Mundiais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Criptomoedas x Mercados Mundiais</dc:title>
  <dc:creator>Gabriella de Paula Yamauthi</dc:creator>
  <cp:lastModifiedBy>Acer</cp:lastModifiedBy>
  <cp:revision>89</cp:revision>
  <dcterms:created xsi:type="dcterms:W3CDTF">2025-05-12T19:31:53Z</dcterms:created>
  <dcterms:modified xsi:type="dcterms:W3CDTF">2025-06-22T19:23:17Z</dcterms:modified>
</cp:coreProperties>
</file>